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8288000" cy="10287000"/>
  <p:notesSz cx="6858000" cy="9144000"/>
  <p:embeddedFontLst>
    <p:embeddedFont>
      <p:font typeface="Open Sans" panose="020B0606030504020204" pitchFamily="34" charset="0"/>
      <p:regular r:id="rId53"/>
    </p:embeddedFont>
    <p:embeddedFont>
      <p:font typeface="Open Sans Bold" panose="020B0806030504020204" charset="0"/>
      <p:regular r:id="rId54"/>
    </p:embeddedFont>
    <p:embeddedFont>
      <p:font typeface="Times New Roman Bold" panose="020B0604020202020204" charset="0"/>
      <p:regular r:id="rId55"/>
    </p:embeddedFont>
    <p:embeddedFont>
      <p:font typeface="Times New Roman Italics" panose="020B0604020202020204" charset="0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2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6.png"/><Relationship Id="rId5" Type="http://schemas.openxmlformats.org/officeDocument/2006/relationships/image" Target="../media/image91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90.png"/><Relationship Id="rId9" Type="http://schemas.openxmlformats.org/officeDocument/2006/relationships/image" Target="../media/image50.png"/><Relationship Id="rId1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552" r="-49552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1640800" cy="10972800"/>
              <a:chOff x="0" y="0"/>
              <a:chExt cx="4274726" cy="216746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274726" cy="21674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167467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4274726" cy="22055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21640800" cy="10972800"/>
            </a:xfrm>
            <a:custGeom>
              <a:avLst/>
              <a:gdLst/>
              <a:ahLst/>
              <a:cxnLst/>
              <a:rect l="l" t="t" r="r" b="b"/>
              <a:pathLst>
                <a:path w="21640800" h="10972800">
                  <a:moveTo>
                    <a:pt x="0" y="0"/>
                  </a:moveTo>
                  <a:lnTo>
                    <a:pt x="21640800" y="0"/>
                  </a:lnTo>
                  <a:lnTo>
                    <a:pt x="2164080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818" b="-18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8" name="Freeform 8"/>
          <p:cNvSpPr/>
          <p:nvPr/>
        </p:nvSpPr>
        <p:spPr>
          <a:xfrm>
            <a:off x="255472" y="232247"/>
            <a:ext cx="2874925" cy="2535450"/>
          </a:xfrm>
          <a:custGeom>
            <a:avLst/>
            <a:gdLst/>
            <a:ahLst/>
            <a:cxnLst/>
            <a:rect l="l" t="t" r="r" b="b"/>
            <a:pathLst>
              <a:path w="2874925" h="2535450">
                <a:moveTo>
                  <a:pt x="0" y="0"/>
                </a:moveTo>
                <a:lnTo>
                  <a:pt x="2874925" y="0"/>
                </a:lnTo>
                <a:lnTo>
                  <a:pt x="2874925" y="2535450"/>
                </a:lnTo>
                <a:lnTo>
                  <a:pt x="0" y="2535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2328374" y="8367040"/>
            <a:ext cx="5570014" cy="1849932"/>
          </a:xfrm>
          <a:custGeom>
            <a:avLst/>
            <a:gdLst/>
            <a:ahLst/>
            <a:cxnLst/>
            <a:rect l="l" t="t" r="r" b="b"/>
            <a:pathLst>
              <a:path w="5570014" h="1849932">
                <a:moveTo>
                  <a:pt x="0" y="0"/>
                </a:moveTo>
                <a:lnTo>
                  <a:pt x="5570014" y="0"/>
                </a:lnTo>
                <a:lnTo>
                  <a:pt x="5570014" y="1849933"/>
                </a:lnTo>
                <a:lnTo>
                  <a:pt x="0" y="1849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4692744" y="1083718"/>
            <a:ext cx="2298608" cy="2926830"/>
          </a:xfrm>
          <a:custGeom>
            <a:avLst/>
            <a:gdLst/>
            <a:ahLst/>
            <a:cxnLst/>
            <a:rect l="l" t="t" r="r" b="b"/>
            <a:pathLst>
              <a:path w="2298608" h="2926830">
                <a:moveTo>
                  <a:pt x="0" y="0"/>
                </a:moveTo>
                <a:lnTo>
                  <a:pt x="2298608" y="0"/>
                </a:lnTo>
                <a:lnTo>
                  <a:pt x="2298608" y="2926830"/>
                </a:lnTo>
                <a:lnTo>
                  <a:pt x="0" y="29268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257687" y="2662922"/>
            <a:ext cx="13435057" cy="259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</a:pPr>
            <a:r>
              <a:rPr lang="en-US" sz="549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Estimación de la edad cerebral mediante registros de electroencefalografía (EEG) utilizando técnicas de aprendizaje de máquinas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93456" y="6168271"/>
            <a:ext cx="8601454" cy="277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3"/>
              </a:lnSpc>
            </a:pPr>
            <a:r>
              <a:rPr lang="en-US" sz="41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Felipe Carriel Rubilar</a:t>
            </a:r>
          </a:p>
          <a:p>
            <a:pPr algn="ctr">
              <a:lnSpc>
                <a:spcPts val="4223"/>
              </a:lnSpc>
            </a:pPr>
            <a:r>
              <a:rPr lang="en-US" sz="41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Profesora</a:t>
            </a:r>
            <a:r>
              <a:rPr lang="en-US" sz="41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1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Guía</a:t>
            </a:r>
            <a:r>
              <a:rPr lang="en-US" sz="41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María José Escobar</a:t>
            </a:r>
          </a:p>
          <a:p>
            <a:pPr algn="ctr">
              <a:lnSpc>
                <a:spcPts val="4223"/>
              </a:lnSpc>
            </a:pPr>
            <a:r>
              <a:rPr lang="en-US" sz="41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Profesor</a:t>
            </a:r>
            <a:r>
              <a:rPr lang="en-US" sz="41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1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Correferente</a:t>
            </a:r>
            <a:r>
              <a:rPr lang="en-US" sz="41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41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Matías</a:t>
            </a:r>
            <a:r>
              <a:rPr lang="en-US" sz="41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1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Zañartu</a:t>
            </a:r>
            <a:endParaRPr lang="en-US" sz="41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4223"/>
              </a:lnSpc>
            </a:pPr>
            <a:r>
              <a:rPr lang="en-US" sz="41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Profesora</a:t>
            </a:r>
            <a:r>
              <a:rPr lang="en-US" sz="41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1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Correferente</a:t>
            </a:r>
            <a:r>
              <a:rPr lang="en-US" sz="41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Mónica Otero</a:t>
            </a:r>
          </a:p>
          <a:p>
            <a:pPr algn="ctr">
              <a:lnSpc>
                <a:spcPts val="4223"/>
              </a:lnSpc>
            </a:pPr>
            <a:r>
              <a:rPr lang="en-US" sz="41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Profesor</a:t>
            </a:r>
            <a:r>
              <a:rPr lang="en-US" sz="41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1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Correferente</a:t>
            </a:r>
            <a:r>
              <a:rPr lang="en-US" sz="4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lang="en-US" sz="41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Pavel Prado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2435" y="431195"/>
            <a:ext cx="13708378" cy="6094516"/>
          </a:xfrm>
          <a:custGeom>
            <a:avLst/>
            <a:gdLst/>
            <a:ahLst/>
            <a:cxnLst/>
            <a:rect l="l" t="t" r="r" b="b"/>
            <a:pathLst>
              <a:path w="13708378" h="6094516">
                <a:moveTo>
                  <a:pt x="0" y="0"/>
                </a:moveTo>
                <a:lnTo>
                  <a:pt x="13708378" y="0"/>
                </a:lnTo>
                <a:lnTo>
                  <a:pt x="13708378" y="6094517"/>
                </a:lnTo>
                <a:lnTo>
                  <a:pt x="0" y="6094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4484729" y="18586"/>
            <a:ext cx="3227827" cy="3698167"/>
          </a:xfrm>
          <a:custGeom>
            <a:avLst/>
            <a:gdLst/>
            <a:ahLst/>
            <a:cxnLst/>
            <a:rect l="l" t="t" r="r" b="b"/>
            <a:pathLst>
              <a:path w="3227827" h="3698167">
                <a:moveTo>
                  <a:pt x="0" y="0"/>
                </a:moveTo>
                <a:lnTo>
                  <a:pt x="3227826" y="0"/>
                </a:lnTo>
                <a:lnTo>
                  <a:pt x="3227826" y="3698167"/>
                </a:lnTo>
                <a:lnTo>
                  <a:pt x="0" y="3698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4484729" y="3482522"/>
            <a:ext cx="3055437" cy="3321955"/>
          </a:xfrm>
          <a:custGeom>
            <a:avLst/>
            <a:gdLst/>
            <a:ahLst/>
            <a:cxnLst/>
            <a:rect l="l" t="t" r="r" b="b"/>
            <a:pathLst>
              <a:path w="3055437" h="3321955">
                <a:moveTo>
                  <a:pt x="0" y="0"/>
                </a:moveTo>
                <a:lnTo>
                  <a:pt x="3055437" y="0"/>
                </a:lnTo>
                <a:lnTo>
                  <a:pt x="3055437" y="3321956"/>
                </a:lnTo>
                <a:lnTo>
                  <a:pt x="0" y="3321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4394330" y="6804478"/>
            <a:ext cx="3318226" cy="2958666"/>
          </a:xfrm>
          <a:custGeom>
            <a:avLst/>
            <a:gdLst/>
            <a:ahLst/>
            <a:cxnLst/>
            <a:rect l="l" t="t" r="r" b="b"/>
            <a:pathLst>
              <a:path w="3318226" h="2958666">
                <a:moveTo>
                  <a:pt x="0" y="0"/>
                </a:moveTo>
                <a:lnTo>
                  <a:pt x="3318225" y="0"/>
                </a:lnTo>
                <a:lnTo>
                  <a:pt x="3318225" y="2958665"/>
                </a:lnTo>
                <a:lnTo>
                  <a:pt x="0" y="29586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1011789" y="5143500"/>
            <a:ext cx="12219498" cy="1382212"/>
            <a:chOff x="0" y="0"/>
            <a:chExt cx="3218304" cy="3640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8304" cy="364039"/>
            </a:xfrm>
            <a:custGeom>
              <a:avLst/>
              <a:gdLst/>
              <a:ahLst/>
              <a:cxnLst/>
              <a:rect l="l" t="t" r="r" b="b"/>
              <a:pathLst>
                <a:path w="3218304" h="364039">
                  <a:moveTo>
                    <a:pt x="0" y="0"/>
                  </a:moveTo>
                  <a:lnTo>
                    <a:pt x="3218304" y="0"/>
                  </a:lnTo>
                  <a:lnTo>
                    <a:pt x="3218304" y="364039"/>
                  </a:lnTo>
                  <a:lnTo>
                    <a:pt x="0" y="3640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1A1A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218304" cy="41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699672" y="9191625"/>
            <a:ext cx="24691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2435" y="6824806"/>
            <a:ext cx="12768852" cy="673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41"/>
              </a:lnSpc>
            </a:pPr>
            <a:r>
              <a:rPr lang="en-US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Khayretdinova, M. et al. Predicting age from resting-state scalp EEG signals with deep convolutional neural networks on TD-brain dataset. (2022).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2435" y="7803070"/>
            <a:ext cx="10957900" cy="63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73"/>
              </a:lnSpc>
            </a:pPr>
            <a:r>
              <a:rPr lang="en-US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Denis A. Engemann et al. “A reusable benchmark of brain-age prediction from M/EEG restingstate signals”(2022).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2435" y="9055708"/>
            <a:ext cx="11793743" cy="59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2"/>
              </a:lnSpc>
            </a:pPr>
            <a:r>
              <a:rPr lang="en-US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Obada Al Zoubi et al. “Predicting age from brain EEG signals-a machine learning approach”. (2018).</a:t>
            </a:r>
          </a:p>
          <a:p>
            <a:pPr marL="0" lvl="0" indent="0" algn="l">
              <a:lnSpc>
                <a:spcPts val="2142"/>
              </a:lnSpc>
            </a:pPr>
            <a:endParaRPr lang="en-US" sz="210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9558" y="474261"/>
            <a:ext cx="6251191" cy="9305858"/>
            <a:chOff x="0" y="0"/>
            <a:chExt cx="8334921" cy="124078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334921" cy="12407810"/>
              <a:chOff x="0" y="0"/>
              <a:chExt cx="1900789" cy="28296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00789" cy="2829616"/>
              </a:xfrm>
              <a:custGeom>
                <a:avLst/>
                <a:gdLst/>
                <a:ahLst/>
                <a:cxnLst/>
                <a:rect l="l" t="t" r="r" b="b"/>
                <a:pathLst>
                  <a:path w="1900789" h="2829616">
                    <a:moveTo>
                      <a:pt x="0" y="0"/>
                    </a:moveTo>
                    <a:lnTo>
                      <a:pt x="1900789" y="0"/>
                    </a:lnTo>
                    <a:lnTo>
                      <a:pt x="1900789" y="2829616"/>
                    </a:lnTo>
                    <a:lnTo>
                      <a:pt x="0" y="28296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900789" cy="2867716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8334921" cy="12407810"/>
            </a:xfrm>
            <a:custGeom>
              <a:avLst/>
              <a:gdLst/>
              <a:ahLst/>
              <a:cxnLst/>
              <a:rect l="l" t="t" r="r" b="b"/>
              <a:pathLst>
                <a:path w="8334921" h="12407810">
                  <a:moveTo>
                    <a:pt x="0" y="0"/>
                  </a:moveTo>
                  <a:lnTo>
                    <a:pt x="8334921" y="0"/>
                  </a:lnTo>
                  <a:lnTo>
                    <a:pt x="8334921" y="12407810"/>
                  </a:lnTo>
                  <a:lnTo>
                    <a:pt x="0" y="1240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4911" r="-60240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50297" y="2542782"/>
            <a:ext cx="6400081" cy="3044928"/>
            <a:chOff x="0" y="0"/>
            <a:chExt cx="8533441" cy="405990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8017633" cy="4059904"/>
              <a:chOff x="0" y="0"/>
              <a:chExt cx="1546886" cy="7833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546886" cy="783300"/>
              </a:xfrm>
              <a:custGeom>
                <a:avLst/>
                <a:gdLst/>
                <a:ahLst/>
                <a:cxnLst/>
                <a:rect l="l" t="t" r="r" b="b"/>
                <a:pathLst>
                  <a:path w="1546886" h="783300">
                    <a:moveTo>
                      <a:pt x="0" y="0"/>
                    </a:moveTo>
                    <a:lnTo>
                      <a:pt x="1546886" y="0"/>
                    </a:lnTo>
                    <a:lnTo>
                      <a:pt x="1546886" y="783300"/>
                    </a:lnTo>
                    <a:lnTo>
                      <a:pt x="0" y="7833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1546886" cy="830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2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0" y="0"/>
              <a:ext cx="8533441" cy="3793826"/>
            </a:xfrm>
            <a:custGeom>
              <a:avLst/>
              <a:gdLst/>
              <a:ahLst/>
              <a:cxnLst/>
              <a:rect l="l" t="t" r="r" b="b"/>
              <a:pathLst>
                <a:path w="8533441" h="3793826">
                  <a:moveTo>
                    <a:pt x="0" y="0"/>
                  </a:moveTo>
                  <a:lnTo>
                    <a:pt x="8533441" y="0"/>
                  </a:lnTo>
                  <a:lnTo>
                    <a:pt x="8533441" y="3793826"/>
                  </a:lnTo>
                  <a:lnTo>
                    <a:pt x="0" y="3793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4237" y="4613242"/>
            <a:ext cx="1689755" cy="894368"/>
            <a:chOff x="0" y="0"/>
            <a:chExt cx="445038" cy="2355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45038" cy="235554"/>
            </a:xfrm>
            <a:custGeom>
              <a:avLst/>
              <a:gdLst/>
              <a:ahLst/>
              <a:cxnLst/>
              <a:rect l="l" t="t" r="r" b="b"/>
              <a:pathLst>
                <a:path w="445038" h="235554">
                  <a:moveTo>
                    <a:pt x="0" y="0"/>
                  </a:moveTo>
                  <a:lnTo>
                    <a:pt x="445038" y="0"/>
                  </a:lnTo>
                  <a:lnTo>
                    <a:pt x="445038" y="235554"/>
                  </a:lnTo>
                  <a:lnTo>
                    <a:pt x="0" y="2355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1A1A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45038" cy="283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207883" y="474261"/>
            <a:ext cx="10829631" cy="8784039"/>
          </a:xfrm>
          <a:custGeom>
            <a:avLst/>
            <a:gdLst/>
            <a:ahLst/>
            <a:cxnLst/>
            <a:rect l="l" t="t" r="r" b="b"/>
            <a:pathLst>
              <a:path w="10829631" h="8784039">
                <a:moveTo>
                  <a:pt x="0" y="0"/>
                </a:moveTo>
                <a:lnTo>
                  <a:pt x="10829632" y="0"/>
                </a:lnTo>
                <a:lnTo>
                  <a:pt x="10829632" y="8784039"/>
                </a:lnTo>
                <a:lnTo>
                  <a:pt x="0" y="8784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082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TextBox 16"/>
          <p:cNvSpPr txBox="1"/>
          <p:nvPr/>
        </p:nvSpPr>
        <p:spPr>
          <a:xfrm>
            <a:off x="799187" y="6244741"/>
            <a:ext cx="5731933" cy="3386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Prado, P. et al. Harmonized multi-metric and multi-centric assessment of EEG source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 connectivity for dementia characterization. Alzheimer’s and Dementia: Diagnosis,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Assessment and Disease Monitoring 15. issn: 23528729 (3 jul. de 2023).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00423" y="621147"/>
            <a:ext cx="5529461" cy="75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Transformación de Fuente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99672" y="9191625"/>
            <a:ext cx="24691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198996" y="-8198996"/>
            <a:ext cx="1890008" cy="18288000"/>
            <a:chOff x="0" y="0"/>
            <a:chExt cx="2520010" cy="243840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520010" cy="24384000"/>
              <a:chOff x="0" y="0"/>
              <a:chExt cx="574691" cy="5560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74691" cy="5560800"/>
              </a:xfrm>
              <a:custGeom>
                <a:avLst/>
                <a:gdLst/>
                <a:ahLst/>
                <a:cxnLst/>
                <a:rect l="l" t="t" r="r" b="b"/>
                <a:pathLst>
                  <a:path w="574691" h="5560800">
                    <a:moveTo>
                      <a:pt x="0" y="0"/>
                    </a:moveTo>
                    <a:lnTo>
                      <a:pt x="574691" y="0"/>
                    </a:lnTo>
                    <a:lnTo>
                      <a:pt x="574691" y="5560800"/>
                    </a:lnTo>
                    <a:lnTo>
                      <a:pt x="0" y="55608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574691" cy="5598900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520010" cy="24384000"/>
            </a:xfrm>
            <a:custGeom>
              <a:avLst/>
              <a:gdLst/>
              <a:ahLst/>
              <a:cxnLst/>
              <a:rect l="l" t="t" r="r" b="b"/>
              <a:pathLst>
                <a:path w="2520010" h="24384000">
                  <a:moveTo>
                    <a:pt x="0" y="0"/>
                  </a:moveTo>
                  <a:lnTo>
                    <a:pt x="2520010" y="0"/>
                  </a:lnTo>
                  <a:lnTo>
                    <a:pt x="2520010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86911" r="-66655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1736862" y="2086812"/>
            <a:ext cx="13261097" cy="6664435"/>
          </a:xfrm>
          <a:custGeom>
            <a:avLst/>
            <a:gdLst/>
            <a:ahLst/>
            <a:cxnLst/>
            <a:rect l="l" t="t" r="r" b="b"/>
            <a:pathLst>
              <a:path w="13261097" h="6664435">
                <a:moveTo>
                  <a:pt x="0" y="0"/>
                </a:moveTo>
                <a:lnTo>
                  <a:pt x="13261097" y="0"/>
                </a:lnTo>
                <a:lnTo>
                  <a:pt x="13261097" y="6664435"/>
                </a:lnTo>
                <a:lnTo>
                  <a:pt x="0" y="6664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2195569" y="7154976"/>
            <a:ext cx="5874481" cy="2103324"/>
          </a:xfrm>
          <a:custGeom>
            <a:avLst/>
            <a:gdLst/>
            <a:ahLst/>
            <a:cxnLst/>
            <a:rect l="l" t="t" r="r" b="b"/>
            <a:pathLst>
              <a:path w="5874481" h="2103324">
                <a:moveTo>
                  <a:pt x="0" y="0"/>
                </a:moveTo>
                <a:lnTo>
                  <a:pt x="5874482" y="0"/>
                </a:lnTo>
                <a:lnTo>
                  <a:pt x="5874482" y="2103324"/>
                </a:lnTo>
                <a:lnTo>
                  <a:pt x="0" y="2103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0" y="222256"/>
            <a:ext cx="17699672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basado en regiones cerebrales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803668" y="0"/>
            <a:ext cx="1484332" cy="1890008"/>
          </a:xfrm>
          <a:custGeom>
            <a:avLst/>
            <a:gdLst/>
            <a:ahLst/>
            <a:cxnLst/>
            <a:rect l="l" t="t" r="r" b="b"/>
            <a:pathLst>
              <a:path w="1484332" h="1890008">
                <a:moveTo>
                  <a:pt x="0" y="0"/>
                </a:moveTo>
                <a:lnTo>
                  <a:pt x="1484332" y="0"/>
                </a:lnTo>
                <a:lnTo>
                  <a:pt x="1484332" y="1890008"/>
                </a:lnTo>
                <a:lnTo>
                  <a:pt x="0" y="1890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031459" y="-7208322"/>
            <a:ext cx="2225082" cy="17437545"/>
            <a:chOff x="0" y="0"/>
            <a:chExt cx="2966776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966776" cy="23250060"/>
              <a:chOff x="0" y="0"/>
              <a:chExt cx="371442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71442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371442" h="2910923">
                    <a:moveTo>
                      <a:pt x="0" y="0"/>
                    </a:moveTo>
                    <a:lnTo>
                      <a:pt x="371442" y="0"/>
                    </a:lnTo>
                    <a:lnTo>
                      <a:pt x="371442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71442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966776" cy="23250060"/>
            </a:xfrm>
            <a:custGeom>
              <a:avLst/>
              <a:gdLst/>
              <a:ahLst/>
              <a:cxnLst/>
              <a:rect l="l" t="t" r="r" b="b"/>
              <a:pathLst>
                <a:path w="2966776" h="23250060">
                  <a:moveTo>
                    <a:pt x="0" y="0"/>
                  </a:moveTo>
                  <a:lnTo>
                    <a:pt x="2966776" y="0"/>
                  </a:lnTo>
                  <a:lnTo>
                    <a:pt x="2966776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70795" r="-53034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266374" y="2828220"/>
            <a:ext cx="17596399" cy="6635309"/>
          </a:xfrm>
          <a:custGeom>
            <a:avLst/>
            <a:gdLst/>
            <a:ahLst/>
            <a:cxnLst/>
            <a:rect l="l" t="t" r="r" b="b"/>
            <a:pathLst>
              <a:path w="17596399" h="6635309">
                <a:moveTo>
                  <a:pt x="0" y="0"/>
                </a:moveTo>
                <a:lnTo>
                  <a:pt x="17596398" y="0"/>
                </a:lnTo>
                <a:lnTo>
                  <a:pt x="17596398" y="6635308"/>
                </a:lnTo>
                <a:lnTo>
                  <a:pt x="0" y="6635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294164" y="704006"/>
            <a:ext cx="17699672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basado en regiones cerebrales</a:t>
            </a:r>
          </a:p>
        </p:txBody>
      </p:sp>
      <p:sp>
        <p:nvSpPr>
          <p:cNvPr id="9" name="Freeform 9"/>
          <p:cNvSpPr/>
          <p:nvPr/>
        </p:nvSpPr>
        <p:spPr>
          <a:xfrm>
            <a:off x="16115287" y="397909"/>
            <a:ext cx="1747486" cy="2225082"/>
          </a:xfrm>
          <a:custGeom>
            <a:avLst/>
            <a:gdLst/>
            <a:ahLst/>
            <a:cxnLst/>
            <a:rect l="l" t="t" r="r" b="b"/>
            <a:pathLst>
              <a:path w="1747486" h="2225082">
                <a:moveTo>
                  <a:pt x="0" y="0"/>
                </a:moveTo>
                <a:lnTo>
                  <a:pt x="1747485" y="0"/>
                </a:lnTo>
                <a:lnTo>
                  <a:pt x="1747485" y="2225082"/>
                </a:lnTo>
                <a:lnTo>
                  <a:pt x="0" y="22250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579546"/>
            <a:ext cx="7451737" cy="7763037"/>
          </a:xfrm>
          <a:custGeom>
            <a:avLst/>
            <a:gdLst/>
            <a:ahLst/>
            <a:cxnLst/>
            <a:rect l="l" t="t" r="r" b="b"/>
            <a:pathLst>
              <a:path w="7451737" h="7763037">
                <a:moveTo>
                  <a:pt x="0" y="0"/>
                </a:moveTo>
                <a:lnTo>
                  <a:pt x="7451737" y="0"/>
                </a:lnTo>
                <a:lnTo>
                  <a:pt x="7451737" y="7763037"/>
                </a:lnTo>
                <a:lnTo>
                  <a:pt x="0" y="7763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144000" y="1579546"/>
            <a:ext cx="7370834" cy="7678754"/>
          </a:xfrm>
          <a:custGeom>
            <a:avLst/>
            <a:gdLst/>
            <a:ahLst/>
            <a:cxnLst/>
            <a:rect l="l" t="t" r="r" b="b"/>
            <a:pathLst>
              <a:path w="7370834" h="7678754">
                <a:moveTo>
                  <a:pt x="0" y="0"/>
                </a:moveTo>
                <a:lnTo>
                  <a:pt x="7370834" y="0"/>
                </a:lnTo>
                <a:lnTo>
                  <a:pt x="7370834" y="7678754"/>
                </a:lnTo>
                <a:lnTo>
                  <a:pt x="0" y="7678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8438104" y="-8380155"/>
            <a:ext cx="1411791" cy="18288000"/>
            <a:chOff x="0" y="0"/>
            <a:chExt cx="1882388" cy="2438400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882388" cy="24384000"/>
              <a:chOff x="0" y="0"/>
              <a:chExt cx="235676" cy="305289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35676" cy="3052893"/>
              </a:xfrm>
              <a:custGeom>
                <a:avLst/>
                <a:gdLst/>
                <a:ahLst/>
                <a:cxnLst/>
                <a:rect l="l" t="t" r="r" b="b"/>
                <a:pathLst>
                  <a:path w="235676" h="3052893">
                    <a:moveTo>
                      <a:pt x="0" y="0"/>
                    </a:moveTo>
                    <a:lnTo>
                      <a:pt x="235676" y="0"/>
                    </a:lnTo>
                    <a:lnTo>
                      <a:pt x="235676" y="3052893"/>
                    </a:lnTo>
                    <a:lnTo>
                      <a:pt x="0" y="305289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235676" cy="309099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0" y="0"/>
              <a:ext cx="1882388" cy="24384000"/>
            </a:xfrm>
            <a:custGeom>
              <a:avLst/>
              <a:gdLst/>
              <a:ahLst/>
              <a:cxnLst/>
              <a:rect l="l" t="t" r="r" b="b"/>
              <a:pathLst>
                <a:path w="1882388" h="24384000">
                  <a:moveTo>
                    <a:pt x="0" y="0"/>
                  </a:moveTo>
                  <a:lnTo>
                    <a:pt x="1882388" y="0"/>
                  </a:lnTo>
                  <a:lnTo>
                    <a:pt x="188238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72017" r="-90927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1990"/>
            <a:ext cx="17699672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Espectro Canónico y Específico</a:t>
            </a:r>
          </a:p>
        </p:txBody>
      </p:sp>
      <p:sp>
        <p:nvSpPr>
          <p:cNvPr id="10" name="Freeform 10"/>
          <p:cNvSpPr/>
          <p:nvPr/>
        </p:nvSpPr>
        <p:spPr>
          <a:xfrm>
            <a:off x="17203329" y="88623"/>
            <a:ext cx="1084671" cy="1381118"/>
          </a:xfrm>
          <a:custGeom>
            <a:avLst/>
            <a:gdLst/>
            <a:ahLst/>
            <a:cxnLst/>
            <a:rect l="l" t="t" r="r" b="b"/>
            <a:pathLst>
              <a:path w="1084671" h="1381118">
                <a:moveTo>
                  <a:pt x="0" y="0"/>
                </a:moveTo>
                <a:lnTo>
                  <a:pt x="1084671" y="0"/>
                </a:lnTo>
                <a:lnTo>
                  <a:pt x="1084671" y="1381117"/>
                </a:lnTo>
                <a:lnTo>
                  <a:pt x="0" y="1381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9558" y="474261"/>
            <a:ext cx="5639610" cy="9305858"/>
            <a:chOff x="0" y="0"/>
            <a:chExt cx="7519481" cy="124078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519481" cy="12407810"/>
              <a:chOff x="0" y="0"/>
              <a:chExt cx="1714827" cy="28296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14827" cy="2829616"/>
              </a:xfrm>
              <a:custGeom>
                <a:avLst/>
                <a:gdLst/>
                <a:ahLst/>
                <a:cxnLst/>
                <a:rect l="l" t="t" r="r" b="b"/>
                <a:pathLst>
                  <a:path w="1714827" h="2829616">
                    <a:moveTo>
                      <a:pt x="0" y="0"/>
                    </a:moveTo>
                    <a:lnTo>
                      <a:pt x="1714827" y="0"/>
                    </a:lnTo>
                    <a:lnTo>
                      <a:pt x="1714827" y="2829616"/>
                    </a:lnTo>
                    <a:lnTo>
                      <a:pt x="0" y="28296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714827" cy="2867716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7519481" cy="12407810"/>
            </a:xfrm>
            <a:custGeom>
              <a:avLst/>
              <a:gdLst/>
              <a:ahLst/>
              <a:cxnLst/>
              <a:rect l="l" t="t" r="r" b="b"/>
              <a:pathLst>
                <a:path w="7519481" h="12407810">
                  <a:moveTo>
                    <a:pt x="0" y="0"/>
                  </a:moveTo>
                  <a:lnTo>
                    <a:pt x="7519481" y="0"/>
                  </a:lnTo>
                  <a:lnTo>
                    <a:pt x="7519481" y="12407810"/>
                  </a:lnTo>
                  <a:lnTo>
                    <a:pt x="0" y="1240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3879" r="-7219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7138173" y="474261"/>
            <a:ext cx="10121127" cy="6730379"/>
          </a:xfrm>
          <a:custGeom>
            <a:avLst/>
            <a:gdLst/>
            <a:ahLst/>
            <a:cxnLst/>
            <a:rect l="l" t="t" r="r" b="b"/>
            <a:pathLst>
              <a:path w="10121127" h="6730379">
                <a:moveTo>
                  <a:pt x="0" y="0"/>
                </a:moveTo>
                <a:lnTo>
                  <a:pt x="10121127" y="0"/>
                </a:lnTo>
                <a:lnTo>
                  <a:pt x="10121127" y="6730379"/>
                </a:lnTo>
                <a:lnTo>
                  <a:pt x="0" y="6730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065343" y="3258474"/>
            <a:ext cx="4165040" cy="1252326"/>
          </a:xfrm>
          <a:custGeom>
            <a:avLst/>
            <a:gdLst/>
            <a:ahLst/>
            <a:cxnLst/>
            <a:rect l="l" t="t" r="r" b="b"/>
            <a:pathLst>
              <a:path w="4165040" h="1252326">
                <a:moveTo>
                  <a:pt x="0" y="0"/>
                </a:moveTo>
                <a:lnTo>
                  <a:pt x="4165040" y="0"/>
                </a:lnTo>
                <a:lnTo>
                  <a:pt x="4165040" y="1252326"/>
                </a:lnTo>
                <a:lnTo>
                  <a:pt x="0" y="1252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65343" y="6296175"/>
            <a:ext cx="4248520" cy="1440514"/>
          </a:xfrm>
          <a:custGeom>
            <a:avLst/>
            <a:gdLst/>
            <a:ahLst/>
            <a:cxnLst/>
            <a:rect l="l" t="t" r="r" b="b"/>
            <a:pathLst>
              <a:path w="4248520" h="1440514">
                <a:moveTo>
                  <a:pt x="0" y="0"/>
                </a:moveTo>
                <a:lnTo>
                  <a:pt x="4248520" y="0"/>
                </a:lnTo>
                <a:lnTo>
                  <a:pt x="4248520" y="1440514"/>
                </a:lnTo>
                <a:lnTo>
                  <a:pt x="0" y="1440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grpSp>
        <p:nvGrpSpPr>
          <p:cNvPr id="10" name="Group 10"/>
          <p:cNvGrpSpPr/>
          <p:nvPr/>
        </p:nvGrpSpPr>
        <p:grpSpPr>
          <a:xfrm>
            <a:off x="12564746" y="7546237"/>
            <a:ext cx="5489127" cy="2611529"/>
            <a:chOff x="0" y="0"/>
            <a:chExt cx="7318835" cy="348203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876445" cy="3482038"/>
              <a:chOff x="0" y="0"/>
              <a:chExt cx="1546886" cy="7833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546886" cy="783300"/>
              </a:xfrm>
              <a:custGeom>
                <a:avLst/>
                <a:gdLst/>
                <a:ahLst/>
                <a:cxnLst/>
                <a:rect l="l" t="t" r="r" b="b"/>
                <a:pathLst>
                  <a:path w="1546886" h="783300">
                    <a:moveTo>
                      <a:pt x="0" y="0"/>
                    </a:moveTo>
                    <a:lnTo>
                      <a:pt x="1546886" y="0"/>
                    </a:lnTo>
                    <a:lnTo>
                      <a:pt x="1546886" y="783300"/>
                    </a:lnTo>
                    <a:lnTo>
                      <a:pt x="0" y="7833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1546886" cy="830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2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0" y="0"/>
              <a:ext cx="7318835" cy="3253832"/>
            </a:xfrm>
            <a:custGeom>
              <a:avLst/>
              <a:gdLst/>
              <a:ahLst/>
              <a:cxnLst/>
              <a:rect l="l" t="t" r="r" b="b"/>
              <a:pathLst>
                <a:path w="7318835" h="3253832">
                  <a:moveTo>
                    <a:pt x="0" y="0"/>
                  </a:moveTo>
                  <a:lnTo>
                    <a:pt x="7318835" y="0"/>
                  </a:lnTo>
                  <a:lnTo>
                    <a:pt x="7318835" y="3253832"/>
                  </a:lnTo>
                  <a:lnTo>
                    <a:pt x="0" y="3253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350081" y="9449190"/>
            <a:ext cx="1309364" cy="708575"/>
            <a:chOff x="0" y="0"/>
            <a:chExt cx="344853" cy="18662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44853" cy="186621"/>
            </a:xfrm>
            <a:custGeom>
              <a:avLst/>
              <a:gdLst/>
              <a:ahLst/>
              <a:cxnLst/>
              <a:rect l="l" t="t" r="r" b="b"/>
              <a:pathLst>
                <a:path w="344853" h="186621">
                  <a:moveTo>
                    <a:pt x="0" y="0"/>
                  </a:moveTo>
                  <a:lnTo>
                    <a:pt x="344853" y="0"/>
                  </a:lnTo>
                  <a:lnTo>
                    <a:pt x="344853" y="186621"/>
                  </a:lnTo>
                  <a:lnTo>
                    <a:pt x="0" y="1866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1A1A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44853" cy="234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723891" y="349000"/>
            <a:ext cx="3270945" cy="1505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Extracción de</a:t>
            </a:r>
          </a:p>
          <a:p>
            <a:pPr marL="0" lvl="0" indent="0" algn="ctr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Características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2858" y="1911721"/>
            <a:ext cx="5193011" cy="1166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Densidad de Potencia 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Espectral (PSD):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6471" y="4567950"/>
            <a:ext cx="4786265" cy="172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Densidad de potencia 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espectral normalizada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(nPSD):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3036" y="8087399"/>
            <a:ext cx="5262833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0"/>
              </a:lnSpc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EPP (Equivalent Percent Power)</a:t>
            </a:r>
          </a:p>
          <a:p>
            <a:pPr marL="0" lvl="0" indent="0" algn="l">
              <a:lnSpc>
                <a:spcPts val="3030"/>
              </a:lnSpc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RPD (Relative Power Density)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6726521" y="7354806"/>
            <a:ext cx="5381120" cy="2802959"/>
            <a:chOff x="0" y="0"/>
            <a:chExt cx="7174827" cy="373727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587413" cy="3737279"/>
            </a:xfrm>
            <a:custGeom>
              <a:avLst/>
              <a:gdLst/>
              <a:ahLst/>
              <a:cxnLst/>
              <a:rect l="l" t="t" r="r" b="b"/>
              <a:pathLst>
                <a:path w="3587413" h="3737279">
                  <a:moveTo>
                    <a:pt x="0" y="0"/>
                  </a:moveTo>
                  <a:lnTo>
                    <a:pt x="3587413" y="0"/>
                  </a:lnTo>
                  <a:lnTo>
                    <a:pt x="3587413" y="3737279"/>
                  </a:lnTo>
                  <a:lnTo>
                    <a:pt x="0" y="3737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3587413" y="0"/>
              <a:ext cx="3587413" cy="3737279"/>
            </a:xfrm>
            <a:custGeom>
              <a:avLst/>
              <a:gdLst/>
              <a:ahLst/>
              <a:cxnLst/>
              <a:rect l="l" t="t" r="r" b="b"/>
              <a:pathLst>
                <a:path w="3587413" h="3737279">
                  <a:moveTo>
                    <a:pt x="0" y="0"/>
                  </a:moveTo>
                  <a:lnTo>
                    <a:pt x="3587414" y="0"/>
                  </a:lnTo>
                  <a:lnTo>
                    <a:pt x="3587414" y="3737279"/>
                  </a:lnTo>
                  <a:lnTo>
                    <a:pt x="0" y="3737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9558" y="474261"/>
            <a:ext cx="5057865" cy="9305858"/>
            <a:chOff x="0" y="0"/>
            <a:chExt cx="1537936" cy="2829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7936" cy="2829616"/>
            </a:xfrm>
            <a:custGeom>
              <a:avLst/>
              <a:gdLst/>
              <a:ahLst/>
              <a:cxnLst/>
              <a:rect l="l" t="t" r="r" b="b"/>
              <a:pathLst>
                <a:path w="1537936" h="2829616">
                  <a:moveTo>
                    <a:pt x="0" y="0"/>
                  </a:moveTo>
                  <a:lnTo>
                    <a:pt x="1537936" y="0"/>
                  </a:lnTo>
                  <a:lnTo>
                    <a:pt x="1537936" y="2829616"/>
                  </a:lnTo>
                  <a:lnTo>
                    <a:pt x="0" y="28296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37936" cy="2867716"/>
            </a:xfrm>
            <a:prstGeom prst="rect">
              <a:avLst/>
            </a:prstGeom>
          </p:spPr>
          <p:txBody>
            <a:bodyPr lIns="37095" tIns="37095" rIns="37095" bIns="3709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9558" y="474261"/>
            <a:ext cx="5057865" cy="9305858"/>
          </a:xfrm>
          <a:custGeom>
            <a:avLst/>
            <a:gdLst/>
            <a:ahLst/>
            <a:cxnLst/>
            <a:rect l="l" t="t" r="r" b="b"/>
            <a:pathLst>
              <a:path w="5057865" h="9305858">
                <a:moveTo>
                  <a:pt x="0" y="0"/>
                </a:moveTo>
                <a:lnTo>
                  <a:pt x="5057865" y="0"/>
                </a:lnTo>
                <a:lnTo>
                  <a:pt x="5057865" y="9305858"/>
                </a:lnTo>
                <a:lnTo>
                  <a:pt x="0" y="9305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178" r="-86250" b="-657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6257406" y="0"/>
            <a:ext cx="5791690" cy="10287000"/>
          </a:xfrm>
          <a:custGeom>
            <a:avLst/>
            <a:gdLst/>
            <a:ahLst/>
            <a:cxnLst/>
            <a:rect l="l" t="t" r="r" b="b"/>
            <a:pathLst>
              <a:path w="5791690" h="10287000">
                <a:moveTo>
                  <a:pt x="0" y="0"/>
                </a:moveTo>
                <a:lnTo>
                  <a:pt x="5791690" y="0"/>
                </a:lnTo>
                <a:lnTo>
                  <a:pt x="579169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30" r="-253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2249264" y="0"/>
            <a:ext cx="5734347" cy="10287000"/>
          </a:xfrm>
          <a:custGeom>
            <a:avLst/>
            <a:gdLst/>
            <a:ahLst/>
            <a:cxnLst/>
            <a:rect l="l" t="t" r="r" b="b"/>
            <a:pathLst>
              <a:path w="5734347" h="10287000">
                <a:moveTo>
                  <a:pt x="0" y="0"/>
                </a:moveTo>
                <a:lnTo>
                  <a:pt x="5734347" y="0"/>
                </a:lnTo>
                <a:lnTo>
                  <a:pt x="57343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30" r="-2530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6127504" y="413025"/>
            <a:ext cx="4079404" cy="1650084"/>
            <a:chOff x="0" y="0"/>
            <a:chExt cx="1074411" cy="4345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74411" cy="434590"/>
            </a:xfrm>
            <a:custGeom>
              <a:avLst/>
              <a:gdLst/>
              <a:ahLst/>
              <a:cxnLst/>
              <a:rect l="l" t="t" r="r" b="b"/>
              <a:pathLst>
                <a:path w="1074411" h="434590">
                  <a:moveTo>
                    <a:pt x="0" y="0"/>
                  </a:moveTo>
                  <a:lnTo>
                    <a:pt x="1074411" y="0"/>
                  </a:lnTo>
                  <a:lnTo>
                    <a:pt x="1074411" y="434590"/>
                  </a:lnTo>
                  <a:lnTo>
                    <a:pt x="0" y="4345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2C00E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074411" cy="482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27504" y="2012135"/>
            <a:ext cx="4079404" cy="2171547"/>
            <a:chOff x="0" y="0"/>
            <a:chExt cx="1074411" cy="5719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4411" cy="571930"/>
            </a:xfrm>
            <a:custGeom>
              <a:avLst/>
              <a:gdLst/>
              <a:ahLst/>
              <a:cxnLst/>
              <a:rect l="l" t="t" r="r" b="b"/>
              <a:pathLst>
                <a:path w="1074411" h="571930">
                  <a:moveTo>
                    <a:pt x="0" y="0"/>
                  </a:moveTo>
                  <a:lnTo>
                    <a:pt x="1074411" y="0"/>
                  </a:lnTo>
                  <a:lnTo>
                    <a:pt x="1074411" y="571930"/>
                  </a:lnTo>
                  <a:lnTo>
                    <a:pt x="0" y="571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00FF9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074411" cy="61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127504" y="4147270"/>
            <a:ext cx="4079404" cy="2171247"/>
            <a:chOff x="0" y="0"/>
            <a:chExt cx="1074411" cy="5718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74411" cy="571851"/>
            </a:xfrm>
            <a:custGeom>
              <a:avLst/>
              <a:gdLst/>
              <a:ahLst/>
              <a:cxnLst/>
              <a:rect l="l" t="t" r="r" b="b"/>
              <a:pathLst>
                <a:path w="1074411" h="571851">
                  <a:moveTo>
                    <a:pt x="0" y="0"/>
                  </a:moveTo>
                  <a:lnTo>
                    <a:pt x="1074411" y="0"/>
                  </a:lnTo>
                  <a:lnTo>
                    <a:pt x="1074411" y="571851"/>
                  </a:lnTo>
                  <a:lnTo>
                    <a:pt x="0" y="5718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1A1A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074411" cy="619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127504" y="6277432"/>
            <a:ext cx="4079404" cy="2152559"/>
            <a:chOff x="0" y="0"/>
            <a:chExt cx="1074411" cy="56692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4411" cy="566929"/>
            </a:xfrm>
            <a:custGeom>
              <a:avLst/>
              <a:gdLst/>
              <a:ahLst/>
              <a:cxnLst/>
              <a:rect l="l" t="t" r="r" b="b"/>
              <a:pathLst>
                <a:path w="1074411" h="566929">
                  <a:moveTo>
                    <a:pt x="0" y="0"/>
                  </a:moveTo>
                  <a:lnTo>
                    <a:pt x="1074411" y="0"/>
                  </a:lnTo>
                  <a:lnTo>
                    <a:pt x="1074411" y="566929"/>
                  </a:lnTo>
                  <a:lnTo>
                    <a:pt x="0" y="5669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CDDE9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074411" cy="614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127504" y="8391718"/>
            <a:ext cx="4079404" cy="1349781"/>
            <a:chOff x="0" y="0"/>
            <a:chExt cx="1074411" cy="3554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74411" cy="355498"/>
            </a:xfrm>
            <a:custGeom>
              <a:avLst/>
              <a:gdLst/>
              <a:ahLst/>
              <a:cxnLst/>
              <a:rect l="l" t="t" r="r" b="b"/>
              <a:pathLst>
                <a:path w="1074411" h="355498">
                  <a:moveTo>
                    <a:pt x="0" y="0"/>
                  </a:moveTo>
                  <a:lnTo>
                    <a:pt x="1074411" y="0"/>
                  </a:lnTo>
                  <a:lnTo>
                    <a:pt x="1074411" y="355498"/>
                  </a:lnTo>
                  <a:lnTo>
                    <a:pt x="0" y="3554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B8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074411" cy="403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220592" y="413025"/>
            <a:ext cx="3900190" cy="573575"/>
            <a:chOff x="0" y="0"/>
            <a:chExt cx="1027211" cy="15106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27211" cy="151065"/>
            </a:xfrm>
            <a:custGeom>
              <a:avLst/>
              <a:gdLst/>
              <a:ahLst/>
              <a:cxnLst/>
              <a:rect l="l" t="t" r="r" b="b"/>
              <a:pathLst>
                <a:path w="1027211" h="151065">
                  <a:moveTo>
                    <a:pt x="0" y="0"/>
                  </a:moveTo>
                  <a:lnTo>
                    <a:pt x="1027211" y="0"/>
                  </a:lnTo>
                  <a:lnTo>
                    <a:pt x="1027211" y="151065"/>
                  </a:lnTo>
                  <a:lnTo>
                    <a:pt x="0" y="151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B800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027211" cy="198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220592" y="951279"/>
            <a:ext cx="3900190" cy="2109827"/>
            <a:chOff x="0" y="0"/>
            <a:chExt cx="1027211" cy="5556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27211" cy="555675"/>
            </a:xfrm>
            <a:custGeom>
              <a:avLst/>
              <a:gdLst/>
              <a:ahLst/>
              <a:cxnLst/>
              <a:rect l="l" t="t" r="r" b="b"/>
              <a:pathLst>
                <a:path w="1027211" h="555675">
                  <a:moveTo>
                    <a:pt x="0" y="0"/>
                  </a:moveTo>
                  <a:lnTo>
                    <a:pt x="1027211" y="0"/>
                  </a:lnTo>
                  <a:lnTo>
                    <a:pt x="1027211" y="555675"/>
                  </a:lnTo>
                  <a:lnTo>
                    <a:pt x="0" y="555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900CB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027211" cy="603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220592" y="3017363"/>
            <a:ext cx="3900190" cy="3129346"/>
            <a:chOff x="0" y="0"/>
            <a:chExt cx="1027211" cy="82419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27211" cy="824190"/>
            </a:xfrm>
            <a:custGeom>
              <a:avLst/>
              <a:gdLst/>
              <a:ahLst/>
              <a:cxnLst/>
              <a:rect l="l" t="t" r="r" b="b"/>
              <a:pathLst>
                <a:path w="1027211" h="824190">
                  <a:moveTo>
                    <a:pt x="0" y="0"/>
                  </a:moveTo>
                  <a:lnTo>
                    <a:pt x="1027211" y="0"/>
                  </a:lnTo>
                  <a:lnTo>
                    <a:pt x="1027211" y="824190"/>
                  </a:lnTo>
                  <a:lnTo>
                    <a:pt x="0" y="824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9A063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1027211" cy="871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220592" y="6128954"/>
            <a:ext cx="3900190" cy="3651165"/>
            <a:chOff x="0" y="0"/>
            <a:chExt cx="1027211" cy="96162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27211" cy="961624"/>
            </a:xfrm>
            <a:custGeom>
              <a:avLst/>
              <a:gdLst/>
              <a:ahLst/>
              <a:cxnLst/>
              <a:rect l="l" t="t" r="r" b="b"/>
              <a:pathLst>
                <a:path w="1027211" h="961624">
                  <a:moveTo>
                    <a:pt x="0" y="0"/>
                  </a:moveTo>
                  <a:lnTo>
                    <a:pt x="1027211" y="0"/>
                  </a:lnTo>
                  <a:lnTo>
                    <a:pt x="1027211" y="961624"/>
                  </a:lnTo>
                  <a:lnTo>
                    <a:pt x="0" y="9616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C0202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1027211" cy="10092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970714" y="1693598"/>
            <a:ext cx="4173193" cy="4254821"/>
          </a:xfrm>
          <a:custGeom>
            <a:avLst/>
            <a:gdLst/>
            <a:ahLst/>
            <a:cxnLst/>
            <a:rect l="l" t="t" r="r" b="b"/>
            <a:pathLst>
              <a:path w="4173193" h="4254821">
                <a:moveTo>
                  <a:pt x="0" y="0"/>
                </a:moveTo>
                <a:lnTo>
                  <a:pt x="4173194" y="0"/>
                </a:lnTo>
                <a:lnTo>
                  <a:pt x="4173194" y="4254821"/>
                </a:lnTo>
                <a:lnTo>
                  <a:pt x="0" y="42548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33" r="-183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36" name="TextBox 36"/>
          <p:cNvSpPr txBox="1"/>
          <p:nvPr/>
        </p:nvSpPr>
        <p:spPr>
          <a:xfrm>
            <a:off x="970714" y="518837"/>
            <a:ext cx="3453635" cy="877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34"/>
              </a:lnSpc>
              <a:spcBef>
                <a:spcPct val="0"/>
              </a:spcBef>
            </a:pPr>
            <a:r>
              <a:rPr lang="en-US" sz="4596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Base de Datos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70456" y="7582256"/>
            <a:ext cx="5026967" cy="2197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34"/>
              </a:lnSpc>
            </a:pP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Prado, P. et al. The BrainLat project, a multimodal neuroimaging dataset of neurodegeneration from underrepresented backgrounds. Scientific Data 10, 889. issn: 2052-4463.</a:t>
            </a:r>
          </a:p>
          <a:p>
            <a:pPr algn="l">
              <a:lnSpc>
                <a:spcPts val="2134"/>
              </a:lnSpc>
            </a:pP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https://www.nature.com/articles/s41597-023-02806-8 (1 dic. de 2023).</a:t>
            </a:r>
          </a:p>
          <a:p>
            <a:pPr marL="0" lvl="0" indent="0" algn="l">
              <a:lnSpc>
                <a:spcPts val="2134"/>
              </a:lnSpc>
            </a:pPr>
            <a:endParaRPr lang="en-US"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838744" y="6167054"/>
            <a:ext cx="4437134" cy="742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50"/>
              </a:lnSpc>
            </a:pPr>
            <a:r>
              <a:rPr lang="en-US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Distribución de edades de participantes del estudio.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5949" y="1122200"/>
            <a:ext cx="18633949" cy="7997895"/>
          </a:xfrm>
          <a:custGeom>
            <a:avLst/>
            <a:gdLst/>
            <a:ahLst/>
            <a:cxnLst/>
            <a:rect l="l" t="t" r="r" b="b"/>
            <a:pathLst>
              <a:path w="18633949" h="7997895">
                <a:moveTo>
                  <a:pt x="0" y="0"/>
                </a:moveTo>
                <a:lnTo>
                  <a:pt x="18633949" y="0"/>
                </a:lnTo>
                <a:lnTo>
                  <a:pt x="18633949" y="7997895"/>
                </a:lnTo>
                <a:lnTo>
                  <a:pt x="0" y="799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8629650" y="-8629650"/>
            <a:ext cx="1028700" cy="18288000"/>
            <a:chOff x="0" y="0"/>
            <a:chExt cx="1371600" cy="2438400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71600" cy="24384000"/>
              <a:chOff x="0" y="0"/>
              <a:chExt cx="171725" cy="305289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71725" cy="3052893"/>
              </a:xfrm>
              <a:custGeom>
                <a:avLst/>
                <a:gdLst/>
                <a:ahLst/>
                <a:cxnLst/>
                <a:rect l="l" t="t" r="r" b="b"/>
                <a:pathLst>
                  <a:path w="171725" h="3052893">
                    <a:moveTo>
                      <a:pt x="0" y="0"/>
                    </a:moveTo>
                    <a:lnTo>
                      <a:pt x="171725" y="0"/>
                    </a:lnTo>
                    <a:lnTo>
                      <a:pt x="171725" y="3052893"/>
                    </a:lnTo>
                    <a:lnTo>
                      <a:pt x="0" y="305289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71725" cy="309099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1371600" cy="24384000"/>
            </a:xfrm>
            <a:custGeom>
              <a:avLst/>
              <a:gdLst/>
              <a:ahLst/>
              <a:cxnLst/>
              <a:rect l="l" t="t" r="r" b="b"/>
              <a:pathLst>
                <a:path w="1371600" h="24384000">
                  <a:moveTo>
                    <a:pt x="0" y="0"/>
                  </a:moveTo>
                  <a:lnTo>
                    <a:pt x="1371600" y="0"/>
                  </a:lnTo>
                  <a:lnTo>
                    <a:pt x="1371600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38822" r="-1266512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8560547" y="559547"/>
            <a:ext cx="1166905" cy="18288000"/>
            <a:chOff x="0" y="0"/>
            <a:chExt cx="1555874" cy="2438400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555874" cy="24384000"/>
              <a:chOff x="0" y="0"/>
              <a:chExt cx="194796" cy="305289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4796" cy="3052893"/>
              </a:xfrm>
              <a:custGeom>
                <a:avLst/>
                <a:gdLst/>
                <a:ahLst/>
                <a:cxnLst/>
                <a:rect l="l" t="t" r="r" b="b"/>
                <a:pathLst>
                  <a:path w="194796" h="3052893">
                    <a:moveTo>
                      <a:pt x="0" y="0"/>
                    </a:moveTo>
                    <a:lnTo>
                      <a:pt x="194796" y="0"/>
                    </a:lnTo>
                    <a:lnTo>
                      <a:pt x="194796" y="3052893"/>
                    </a:lnTo>
                    <a:lnTo>
                      <a:pt x="0" y="305289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94796" cy="309099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1555874" cy="24384000"/>
            </a:xfrm>
            <a:custGeom>
              <a:avLst/>
              <a:gdLst/>
              <a:ahLst/>
              <a:cxnLst/>
              <a:rect l="l" t="t" r="r" b="b"/>
              <a:pathLst>
                <a:path w="1555874" h="24384000">
                  <a:moveTo>
                    <a:pt x="0" y="0"/>
                  </a:moveTo>
                  <a:lnTo>
                    <a:pt x="1555874" y="0"/>
                  </a:lnTo>
                  <a:lnTo>
                    <a:pt x="1555874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91427" r="-1110588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81825" y="2623124"/>
            <a:ext cx="8234343" cy="7211515"/>
            <a:chOff x="0" y="0"/>
            <a:chExt cx="10979125" cy="961535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4658106"/>
              <a:ext cx="9789737" cy="4957247"/>
              <a:chOff x="0" y="0"/>
              <a:chExt cx="1546886" cy="7833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546886" cy="783300"/>
              </a:xfrm>
              <a:custGeom>
                <a:avLst/>
                <a:gdLst/>
                <a:ahLst/>
                <a:cxnLst/>
                <a:rect l="l" t="t" r="r" b="b"/>
                <a:pathLst>
                  <a:path w="1546886" h="783300">
                    <a:moveTo>
                      <a:pt x="0" y="0"/>
                    </a:moveTo>
                    <a:lnTo>
                      <a:pt x="1546886" y="0"/>
                    </a:lnTo>
                    <a:lnTo>
                      <a:pt x="1546886" y="783300"/>
                    </a:lnTo>
                    <a:lnTo>
                      <a:pt x="0" y="7833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1546886" cy="830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2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4658106"/>
              <a:ext cx="10419551" cy="4632359"/>
            </a:xfrm>
            <a:custGeom>
              <a:avLst/>
              <a:gdLst/>
              <a:ahLst/>
              <a:cxnLst/>
              <a:rect l="l" t="t" r="r" b="b"/>
              <a:pathLst>
                <a:path w="10419551" h="4632359">
                  <a:moveTo>
                    <a:pt x="0" y="0"/>
                  </a:moveTo>
                  <a:lnTo>
                    <a:pt x="10419551" y="0"/>
                  </a:lnTo>
                  <a:lnTo>
                    <a:pt x="10419551" y="4632359"/>
                  </a:lnTo>
                  <a:lnTo>
                    <a:pt x="0" y="4632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5459331" y="8164519"/>
              <a:ext cx="4382332" cy="1265142"/>
              <a:chOff x="0" y="0"/>
              <a:chExt cx="563699" cy="16273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63699" cy="162735"/>
              </a:xfrm>
              <a:custGeom>
                <a:avLst/>
                <a:gdLst/>
                <a:ahLst/>
                <a:cxnLst/>
                <a:rect l="l" t="t" r="r" b="b"/>
                <a:pathLst>
                  <a:path w="563699" h="162735">
                    <a:moveTo>
                      <a:pt x="0" y="0"/>
                    </a:moveTo>
                    <a:lnTo>
                      <a:pt x="563699" y="0"/>
                    </a:lnTo>
                    <a:lnTo>
                      <a:pt x="563699" y="162735"/>
                    </a:lnTo>
                    <a:lnTo>
                      <a:pt x="0" y="16273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1A1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563699" cy="210360"/>
              </a:xfrm>
              <a:prstGeom prst="rect">
                <a:avLst/>
              </a:prstGeom>
            </p:spPr>
            <p:txBody>
              <a:bodyPr lIns="38077" tIns="38077" rIns="38077" bIns="38077" rtlCol="0" anchor="ctr"/>
              <a:lstStyle/>
              <a:p>
                <a:pPr algn="ctr">
                  <a:lnSpc>
                    <a:spcPts val="2812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5931569" y="0"/>
              <a:ext cx="5047555" cy="4420530"/>
            </a:xfrm>
            <a:custGeom>
              <a:avLst/>
              <a:gdLst/>
              <a:ahLst/>
              <a:cxnLst/>
              <a:rect l="l" t="t" r="r" b="b"/>
              <a:pathLst>
                <a:path w="5047555" h="4420530">
                  <a:moveTo>
                    <a:pt x="0" y="0"/>
                  </a:moveTo>
                  <a:lnTo>
                    <a:pt x="5047556" y="0"/>
                  </a:lnTo>
                  <a:lnTo>
                    <a:pt x="5047556" y="4420530"/>
                  </a:lnTo>
                  <a:lnTo>
                    <a:pt x="0" y="4420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8438104" y="-8380155"/>
            <a:ext cx="1411791" cy="18288000"/>
            <a:chOff x="0" y="0"/>
            <a:chExt cx="1882388" cy="2438400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882388" cy="24384000"/>
              <a:chOff x="0" y="0"/>
              <a:chExt cx="235676" cy="305289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35676" cy="3052893"/>
              </a:xfrm>
              <a:custGeom>
                <a:avLst/>
                <a:gdLst/>
                <a:ahLst/>
                <a:cxnLst/>
                <a:rect l="l" t="t" r="r" b="b"/>
                <a:pathLst>
                  <a:path w="235676" h="3052893">
                    <a:moveTo>
                      <a:pt x="0" y="0"/>
                    </a:moveTo>
                    <a:lnTo>
                      <a:pt x="235676" y="0"/>
                    </a:lnTo>
                    <a:lnTo>
                      <a:pt x="235676" y="3052893"/>
                    </a:lnTo>
                    <a:lnTo>
                      <a:pt x="0" y="305289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235676" cy="309099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0" y="0"/>
              <a:ext cx="1882388" cy="24384000"/>
            </a:xfrm>
            <a:custGeom>
              <a:avLst/>
              <a:gdLst/>
              <a:ahLst/>
              <a:cxnLst/>
              <a:rect l="l" t="t" r="r" b="b"/>
              <a:pathLst>
                <a:path w="1882388" h="24384000">
                  <a:moveTo>
                    <a:pt x="0" y="0"/>
                  </a:moveTo>
                  <a:lnTo>
                    <a:pt x="1882388" y="0"/>
                  </a:lnTo>
                  <a:lnTo>
                    <a:pt x="188238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72017" r="-90927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0" y="1990"/>
            <a:ext cx="17699672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Predictivo</a:t>
            </a:r>
          </a:p>
        </p:txBody>
      </p:sp>
      <p:sp>
        <p:nvSpPr>
          <p:cNvPr id="17" name="Freeform 17"/>
          <p:cNvSpPr/>
          <p:nvPr/>
        </p:nvSpPr>
        <p:spPr>
          <a:xfrm>
            <a:off x="1412471" y="2118579"/>
            <a:ext cx="11486526" cy="6049843"/>
          </a:xfrm>
          <a:custGeom>
            <a:avLst/>
            <a:gdLst/>
            <a:ahLst/>
            <a:cxnLst/>
            <a:rect l="l" t="t" r="r" b="b"/>
            <a:pathLst>
              <a:path w="11486526" h="6049843">
                <a:moveTo>
                  <a:pt x="0" y="0"/>
                </a:moveTo>
                <a:lnTo>
                  <a:pt x="11486526" y="0"/>
                </a:lnTo>
                <a:lnTo>
                  <a:pt x="11486526" y="6049842"/>
                </a:lnTo>
                <a:lnTo>
                  <a:pt x="0" y="6049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17179239" y="57949"/>
            <a:ext cx="1108761" cy="1411791"/>
          </a:xfrm>
          <a:custGeom>
            <a:avLst/>
            <a:gdLst/>
            <a:ahLst/>
            <a:cxnLst/>
            <a:rect l="l" t="t" r="r" b="b"/>
            <a:pathLst>
              <a:path w="1108761" h="1411791">
                <a:moveTo>
                  <a:pt x="0" y="0"/>
                </a:moveTo>
                <a:lnTo>
                  <a:pt x="1108761" y="0"/>
                </a:lnTo>
                <a:lnTo>
                  <a:pt x="1108761" y="1411791"/>
                </a:lnTo>
                <a:lnTo>
                  <a:pt x="0" y="1411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TextBox 19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9558" y="474261"/>
            <a:ext cx="8604442" cy="9305858"/>
            <a:chOff x="0" y="0"/>
            <a:chExt cx="2616338" cy="2829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16338" cy="2829616"/>
            </a:xfrm>
            <a:custGeom>
              <a:avLst/>
              <a:gdLst/>
              <a:ahLst/>
              <a:cxnLst/>
              <a:rect l="l" t="t" r="r" b="b"/>
              <a:pathLst>
                <a:path w="2616338" h="2829616">
                  <a:moveTo>
                    <a:pt x="0" y="0"/>
                  </a:moveTo>
                  <a:lnTo>
                    <a:pt x="2616338" y="0"/>
                  </a:lnTo>
                  <a:lnTo>
                    <a:pt x="2616338" y="2829616"/>
                  </a:lnTo>
                  <a:lnTo>
                    <a:pt x="0" y="28296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16338" cy="2867716"/>
            </a:xfrm>
            <a:prstGeom prst="rect">
              <a:avLst/>
            </a:prstGeom>
          </p:spPr>
          <p:txBody>
            <a:bodyPr lIns="37095" tIns="37095" rIns="37095" bIns="37095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9558" y="490571"/>
            <a:ext cx="8604442" cy="9305858"/>
          </a:xfrm>
          <a:custGeom>
            <a:avLst/>
            <a:gdLst/>
            <a:ahLst/>
            <a:cxnLst/>
            <a:rect l="l" t="t" r="r" b="b"/>
            <a:pathLst>
              <a:path w="8604442" h="9305858">
                <a:moveTo>
                  <a:pt x="0" y="0"/>
                </a:moveTo>
                <a:lnTo>
                  <a:pt x="8604442" y="0"/>
                </a:lnTo>
                <a:lnTo>
                  <a:pt x="8604442" y="9305858"/>
                </a:lnTo>
                <a:lnTo>
                  <a:pt x="0" y="9305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074" r="-30090" b="-657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806258" y="5297098"/>
            <a:ext cx="7882301" cy="3917232"/>
            <a:chOff x="0" y="0"/>
            <a:chExt cx="2075997" cy="10316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75997" cy="1031699"/>
            </a:xfrm>
            <a:custGeom>
              <a:avLst/>
              <a:gdLst/>
              <a:ahLst/>
              <a:cxnLst/>
              <a:rect l="l" t="t" r="r" b="b"/>
              <a:pathLst>
                <a:path w="2075997" h="1031699">
                  <a:moveTo>
                    <a:pt x="0" y="0"/>
                  </a:moveTo>
                  <a:lnTo>
                    <a:pt x="2075997" y="0"/>
                  </a:lnTo>
                  <a:lnTo>
                    <a:pt x="2075997" y="1031699"/>
                  </a:lnTo>
                  <a:lnTo>
                    <a:pt x="0" y="1031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075997" cy="1079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481095" y="804518"/>
            <a:ext cx="7005658" cy="2302786"/>
          </a:xfrm>
          <a:custGeom>
            <a:avLst/>
            <a:gdLst/>
            <a:ahLst/>
            <a:cxnLst/>
            <a:rect l="l" t="t" r="r" b="b"/>
            <a:pathLst>
              <a:path w="7005658" h="2302786">
                <a:moveTo>
                  <a:pt x="0" y="0"/>
                </a:moveTo>
                <a:lnTo>
                  <a:pt x="7005658" y="0"/>
                </a:lnTo>
                <a:lnTo>
                  <a:pt x="7005658" y="2302785"/>
                </a:lnTo>
                <a:lnTo>
                  <a:pt x="0" y="2302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0271016" y="3637207"/>
            <a:ext cx="7005658" cy="2346473"/>
          </a:xfrm>
          <a:custGeom>
            <a:avLst/>
            <a:gdLst/>
            <a:ahLst/>
            <a:cxnLst/>
            <a:rect l="l" t="t" r="r" b="b"/>
            <a:pathLst>
              <a:path w="7005658" h="2346473">
                <a:moveTo>
                  <a:pt x="0" y="0"/>
                </a:moveTo>
                <a:lnTo>
                  <a:pt x="7005658" y="0"/>
                </a:lnTo>
                <a:lnTo>
                  <a:pt x="7005658" y="2346473"/>
                </a:lnTo>
                <a:lnTo>
                  <a:pt x="0" y="2346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787035" y="4040532"/>
            <a:ext cx="5442033" cy="64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y: Edad Cerebral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87035" y="4173882"/>
            <a:ext cx="192553" cy="121486"/>
            <a:chOff x="0" y="0"/>
            <a:chExt cx="256738" cy="161981"/>
          </a:xfrm>
        </p:grpSpPr>
        <p:sp>
          <p:nvSpPr>
            <p:cNvPr id="13" name="AutoShape 13"/>
            <p:cNvSpPr/>
            <p:nvPr/>
          </p:nvSpPr>
          <p:spPr>
            <a:xfrm flipV="1">
              <a:off x="14750" y="13728"/>
              <a:ext cx="124623" cy="133897"/>
            </a:xfrm>
            <a:prstGeom prst="line">
              <a:avLst/>
            </a:prstGeom>
            <a:ln w="403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AutoShape 14"/>
            <p:cNvSpPr/>
            <p:nvPr/>
          </p:nvSpPr>
          <p:spPr>
            <a:xfrm flipH="1" flipV="1">
              <a:off x="109148" y="16189"/>
              <a:ext cx="133451" cy="131436"/>
            </a:xfrm>
            <a:prstGeom prst="line">
              <a:avLst/>
            </a:prstGeom>
            <a:ln w="403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71016" y="6768370"/>
            <a:ext cx="7403331" cy="2073762"/>
          </a:xfrm>
          <a:custGeom>
            <a:avLst/>
            <a:gdLst/>
            <a:ahLst/>
            <a:cxnLst/>
            <a:rect l="l" t="t" r="r" b="b"/>
            <a:pathLst>
              <a:path w="7403331" h="2073762">
                <a:moveTo>
                  <a:pt x="0" y="0"/>
                </a:moveTo>
                <a:lnTo>
                  <a:pt x="7403330" y="0"/>
                </a:lnTo>
                <a:lnTo>
                  <a:pt x="7403330" y="2073762"/>
                </a:lnTo>
                <a:lnTo>
                  <a:pt x="0" y="2073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947965" y="5297098"/>
            <a:ext cx="7520930" cy="3961202"/>
          </a:xfrm>
          <a:custGeom>
            <a:avLst/>
            <a:gdLst/>
            <a:ahLst/>
            <a:cxnLst/>
            <a:rect l="l" t="t" r="r" b="b"/>
            <a:pathLst>
              <a:path w="7520930" h="3961202">
                <a:moveTo>
                  <a:pt x="0" y="0"/>
                </a:moveTo>
                <a:lnTo>
                  <a:pt x="7520930" y="0"/>
                </a:lnTo>
                <a:lnTo>
                  <a:pt x="7520930" y="3961202"/>
                </a:lnTo>
                <a:lnTo>
                  <a:pt x="0" y="3961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TextBox 17"/>
          <p:cNvSpPr txBox="1"/>
          <p:nvPr/>
        </p:nvSpPr>
        <p:spPr>
          <a:xfrm>
            <a:off x="1624529" y="681914"/>
            <a:ext cx="6346287" cy="74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09"/>
              </a:lnSpc>
            </a:pPr>
            <a:r>
              <a:rPr lang="en-US" sz="4596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Métricas de Evaluación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6258" y="3569362"/>
            <a:ext cx="6262101" cy="60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y: Edad Cronológica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6258" y="1646041"/>
            <a:ext cx="6714300" cy="1461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9"/>
              </a:lnSpc>
            </a:pPr>
            <a:r>
              <a:rPr lang="en-US" sz="3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MSE: Error Cuadrático Medio</a:t>
            </a:r>
          </a:p>
          <a:p>
            <a:pPr algn="l">
              <a:lnSpc>
                <a:spcPts val="3689"/>
              </a:lnSpc>
            </a:pPr>
            <a:r>
              <a:rPr lang="en-US" sz="3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MAE: Error Absoluto Medio</a:t>
            </a:r>
          </a:p>
          <a:p>
            <a:pPr marL="0" lvl="0" indent="0" algn="l">
              <a:lnSpc>
                <a:spcPts val="3689"/>
              </a:lnSpc>
            </a:pPr>
            <a:r>
              <a:rPr lang="en-US" sz="3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: Coeficiente de Determinación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2444" y="2491750"/>
            <a:ext cx="129022" cy="296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6"/>
              </a:lnSpc>
              <a:spcBef>
                <a:spcPct val="0"/>
              </a:spcBef>
            </a:pPr>
            <a:r>
              <a:rPr lang="en-US" sz="177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030354" y="-6413326"/>
            <a:ext cx="2227292" cy="17111343"/>
            <a:chOff x="0" y="0"/>
            <a:chExt cx="2969723" cy="2281512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969723" cy="22815125"/>
              <a:chOff x="0" y="0"/>
              <a:chExt cx="371811" cy="285646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71811" cy="2856469"/>
              </a:xfrm>
              <a:custGeom>
                <a:avLst/>
                <a:gdLst/>
                <a:ahLst/>
                <a:cxnLst/>
                <a:rect l="l" t="t" r="r" b="b"/>
                <a:pathLst>
                  <a:path w="371811" h="2856469">
                    <a:moveTo>
                      <a:pt x="0" y="0"/>
                    </a:moveTo>
                    <a:lnTo>
                      <a:pt x="371811" y="0"/>
                    </a:lnTo>
                    <a:lnTo>
                      <a:pt x="371811" y="2856469"/>
                    </a:lnTo>
                    <a:lnTo>
                      <a:pt x="0" y="285646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71811" cy="2894569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969723" cy="22815125"/>
            </a:xfrm>
            <a:custGeom>
              <a:avLst/>
              <a:gdLst/>
              <a:ahLst/>
              <a:cxnLst/>
              <a:rect l="l" t="t" r="r" b="b"/>
              <a:pathLst>
                <a:path w="2969723" h="22815125">
                  <a:moveTo>
                    <a:pt x="0" y="0"/>
                  </a:moveTo>
                  <a:lnTo>
                    <a:pt x="2969723" y="0"/>
                  </a:lnTo>
                  <a:lnTo>
                    <a:pt x="2969723" y="22815125"/>
                  </a:lnTo>
                  <a:lnTo>
                    <a:pt x="0" y="22815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52673" r="-518924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65770" y="3731385"/>
            <a:ext cx="13808357" cy="552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Estimación de la edad biológica cerebral vs la edad cronológica.</a:t>
            </a:r>
          </a:p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Evaluación de los distintos algoritmos de aprendizaje de máquina para estimación de la edad biológica cerebral.</a:t>
            </a:r>
          </a:p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Identificar las características más relevantes en la estimación de edad cerebral.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76602" y="1047562"/>
            <a:ext cx="4934795" cy="1818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56"/>
              </a:lnSpc>
              <a:spcBef>
                <a:spcPct val="0"/>
              </a:spcBef>
            </a:pPr>
            <a:r>
              <a:rPr lang="en-US" sz="95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</a:p>
        </p:txBody>
      </p:sp>
      <p:sp>
        <p:nvSpPr>
          <p:cNvPr id="9" name="Freeform 9"/>
          <p:cNvSpPr/>
          <p:nvPr/>
        </p:nvSpPr>
        <p:spPr>
          <a:xfrm>
            <a:off x="15950451" y="1028700"/>
            <a:ext cx="1749221" cy="2227292"/>
          </a:xfrm>
          <a:custGeom>
            <a:avLst/>
            <a:gdLst/>
            <a:ahLst/>
            <a:cxnLst/>
            <a:rect l="l" t="t" r="r" b="b"/>
            <a:pathLst>
              <a:path w="1749221" h="2227292">
                <a:moveTo>
                  <a:pt x="0" y="0"/>
                </a:moveTo>
                <a:lnTo>
                  <a:pt x="1749221" y="0"/>
                </a:lnTo>
                <a:lnTo>
                  <a:pt x="1749221" y="2227292"/>
                </a:lnTo>
                <a:lnTo>
                  <a:pt x="0" y="2227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7699672" y="9191625"/>
            <a:ext cx="24691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45285" y="490571"/>
            <a:ext cx="6314351" cy="9305858"/>
            <a:chOff x="0" y="0"/>
            <a:chExt cx="8419134" cy="124078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419134" cy="12407810"/>
              <a:chOff x="0" y="0"/>
              <a:chExt cx="1919994" cy="28296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9993" cy="2829616"/>
              </a:xfrm>
              <a:custGeom>
                <a:avLst/>
                <a:gdLst/>
                <a:ahLst/>
                <a:cxnLst/>
                <a:rect l="l" t="t" r="r" b="b"/>
                <a:pathLst>
                  <a:path w="1919993" h="2829616">
                    <a:moveTo>
                      <a:pt x="0" y="0"/>
                    </a:moveTo>
                    <a:lnTo>
                      <a:pt x="1919993" y="0"/>
                    </a:lnTo>
                    <a:lnTo>
                      <a:pt x="1919993" y="2829616"/>
                    </a:lnTo>
                    <a:lnTo>
                      <a:pt x="0" y="28296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919994" cy="2867716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8419134" cy="12407810"/>
            </a:xfrm>
            <a:custGeom>
              <a:avLst/>
              <a:gdLst/>
              <a:ahLst/>
              <a:cxnLst/>
              <a:rect l="l" t="t" r="r" b="b"/>
              <a:pathLst>
                <a:path w="8419134" h="12407810">
                  <a:moveTo>
                    <a:pt x="0" y="0"/>
                  </a:moveTo>
                  <a:lnTo>
                    <a:pt x="8419134" y="0"/>
                  </a:lnTo>
                  <a:lnTo>
                    <a:pt x="8419134" y="12407810"/>
                  </a:lnTo>
                  <a:lnTo>
                    <a:pt x="0" y="1240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3161" r="-59137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1442602" y="490571"/>
            <a:ext cx="7843837" cy="8229600"/>
          </a:xfrm>
          <a:custGeom>
            <a:avLst/>
            <a:gdLst/>
            <a:ahLst/>
            <a:cxnLst/>
            <a:rect l="l" t="t" r="r" b="b"/>
            <a:pathLst>
              <a:path w="7843837" h="8229600">
                <a:moveTo>
                  <a:pt x="0" y="0"/>
                </a:moveTo>
                <a:lnTo>
                  <a:pt x="7843838" y="0"/>
                </a:lnTo>
                <a:lnTo>
                  <a:pt x="78438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2366267" y="9027311"/>
            <a:ext cx="6920173" cy="1044260"/>
          </a:xfrm>
          <a:custGeom>
            <a:avLst/>
            <a:gdLst/>
            <a:ahLst/>
            <a:cxnLst/>
            <a:rect l="l" t="t" r="r" b="b"/>
            <a:pathLst>
              <a:path w="6920173" h="1044260">
                <a:moveTo>
                  <a:pt x="0" y="0"/>
                </a:moveTo>
                <a:lnTo>
                  <a:pt x="6920173" y="0"/>
                </a:lnTo>
                <a:lnTo>
                  <a:pt x="6920173" y="1044260"/>
                </a:lnTo>
                <a:lnTo>
                  <a:pt x="0" y="1044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1599230" y="1540321"/>
            <a:ext cx="5806462" cy="6130101"/>
          </a:xfrm>
          <a:custGeom>
            <a:avLst/>
            <a:gdLst/>
            <a:ahLst/>
            <a:cxnLst/>
            <a:rect l="l" t="t" r="r" b="b"/>
            <a:pathLst>
              <a:path w="5806462" h="6130101">
                <a:moveTo>
                  <a:pt x="0" y="0"/>
                </a:moveTo>
                <a:lnTo>
                  <a:pt x="5806462" y="0"/>
                </a:lnTo>
                <a:lnTo>
                  <a:pt x="5806462" y="6130101"/>
                </a:lnTo>
                <a:lnTo>
                  <a:pt x="0" y="6130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1599230" y="582930"/>
            <a:ext cx="5806462" cy="72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con 1 característica: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45285" y="490571"/>
            <a:ext cx="6314351" cy="9305858"/>
            <a:chOff x="0" y="0"/>
            <a:chExt cx="8419134" cy="124078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419134" cy="12407810"/>
              <a:chOff x="0" y="0"/>
              <a:chExt cx="1919994" cy="28296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9993" cy="2829616"/>
              </a:xfrm>
              <a:custGeom>
                <a:avLst/>
                <a:gdLst/>
                <a:ahLst/>
                <a:cxnLst/>
                <a:rect l="l" t="t" r="r" b="b"/>
                <a:pathLst>
                  <a:path w="1919993" h="2829616">
                    <a:moveTo>
                      <a:pt x="0" y="0"/>
                    </a:moveTo>
                    <a:lnTo>
                      <a:pt x="1919993" y="0"/>
                    </a:lnTo>
                    <a:lnTo>
                      <a:pt x="1919993" y="2829616"/>
                    </a:lnTo>
                    <a:lnTo>
                      <a:pt x="0" y="28296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919994" cy="2867716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8419134" cy="12407810"/>
            </a:xfrm>
            <a:custGeom>
              <a:avLst/>
              <a:gdLst/>
              <a:ahLst/>
              <a:cxnLst/>
              <a:rect l="l" t="t" r="r" b="b"/>
              <a:pathLst>
                <a:path w="8419134" h="12407810">
                  <a:moveTo>
                    <a:pt x="0" y="0"/>
                  </a:moveTo>
                  <a:lnTo>
                    <a:pt x="8419134" y="0"/>
                  </a:lnTo>
                  <a:lnTo>
                    <a:pt x="8419134" y="12407810"/>
                  </a:lnTo>
                  <a:lnTo>
                    <a:pt x="0" y="1240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3161" r="-59137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375039" y="8940821"/>
            <a:ext cx="10633173" cy="634958"/>
          </a:xfrm>
          <a:custGeom>
            <a:avLst/>
            <a:gdLst/>
            <a:ahLst/>
            <a:cxnLst/>
            <a:rect l="l" t="t" r="r" b="b"/>
            <a:pathLst>
              <a:path w="10633173" h="634958">
                <a:moveTo>
                  <a:pt x="0" y="0"/>
                </a:moveTo>
                <a:lnTo>
                  <a:pt x="10633173" y="0"/>
                </a:lnTo>
                <a:lnTo>
                  <a:pt x="10633173" y="634958"/>
                </a:lnTo>
                <a:lnTo>
                  <a:pt x="0" y="634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380832" y="340279"/>
            <a:ext cx="8396572" cy="8411024"/>
          </a:xfrm>
          <a:custGeom>
            <a:avLst/>
            <a:gdLst/>
            <a:ahLst/>
            <a:cxnLst/>
            <a:rect l="l" t="t" r="r" b="b"/>
            <a:pathLst>
              <a:path w="8396572" h="8411024">
                <a:moveTo>
                  <a:pt x="0" y="0"/>
                </a:moveTo>
                <a:lnTo>
                  <a:pt x="8396571" y="0"/>
                </a:lnTo>
                <a:lnTo>
                  <a:pt x="8396571" y="8411024"/>
                </a:lnTo>
                <a:lnTo>
                  <a:pt x="0" y="8411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1584983" y="1486595"/>
            <a:ext cx="5834955" cy="6160182"/>
          </a:xfrm>
          <a:custGeom>
            <a:avLst/>
            <a:gdLst/>
            <a:ahLst/>
            <a:cxnLst/>
            <a:rect l="l" t="t" r="r" b="b"/>
            <a:pathLst>
              <a:path w="5834955" h="6160182">
                <a:moveTo>
                  <a:pt x="0" y="0"/>
                </a:moveTo>
                <a:lnTo>
                  <a:pt x="5834955" y="0"/>
                </a:lnTo>
                <a:lnTo>
                  <a:pt x="5834955" y="6160183"/>
                </a:lnTo>
                <a:lnTo>
                  <a:pt x="0" y="6160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 rot="60000">
            <a:off x="11701034" y="7919250"/>
            <a:ext cx="5211782" cy="161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7"/>
              </a:lnSpc>
            </a:pPr>
            <a:r>
              <a:rPr lang="en-US" sz="296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con 72 características:</a:t>
            </a:r>
          </a:p>
          <a:p>
            <a:pPr algn="l">
              <a:lnSpc>
                <a:spcPts val="4157"/>
              </a:lnSpc>
            </a:pPr>
            <a:r>
              <a:rPr lang="en-US" sz="296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R2=0.24</a:t>
            </a:r>
          </a:p>
          <a:p>
            <a:pPr marL="0" lvl="0" indent="0" algn="l">
              <a:lnSpc>
                <a:spcPts val="4157"/>
              </a:lnSpc>
            </a:pPr>
            <a:r>
              <a:rPr lang="en-US" sz="296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MAE=14.57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84983" y="592455"/>
            <a:ext cx="5834955" cy="70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con 2 características: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59636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438756" y="-7871272"/>
            <a:ext cx="1410488" cy="17437545"/>
            <a:chOff x="0" y="0"/>
            <a:chExt cx="1880650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80650" cy="23250060"/>
              <a:chOff x="0" y="0"/>
              <a:chExt cx="235459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35459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235459" h="2910923">
                    <a:moveTo>
                      <a:pt x="0" y="0"/>
                    </a:moveTo>
                    <a:lnTo>
                      <a:pt x="235459" y="0"/>
                    </a:lnTo>
                    <a:lnTo>
                      <a:pt x="235459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235459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1880650" cy="23250060"/>
            </a:xfrm>
            <a:custGeom>
              <a:avLst/>
              <a:gdLst/>
              <a:ahLst/>
              <a:cxnLst/>
              <a:rect l="l" t="t" r="r" b="b"/>
              <a:pathLst>
                <a:path w="1880650" h="23250060">
                  <a:moveTo>
                    <a:pt x="0" y="0"/>
                  </a:moveTo>
                  <a:lnTo>
                    <a:pt x="1880650" y="0"/>
                  </a:lnTo>
                  <a:lnTo>
                    <a:pt x="1880650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02579" r="-865510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294164" y="1260559"/>
            <a:ext cx="17143969" cy="9026441"/>
          </a:xfrm>
          <a:custGeom>
            <a:avLst/>
            <a:gdLst/>
            <a:ahLst/>
            <a:cxnLst/>
            <a:rect l="l" t="t" r="r" b="b"/>
            <a:pathLst>
              <a:path w="17143969" h="9026441">
                <a:moveTo>
                  <a:pt x="0" y="0"/>
                </a:moveTo>
                <a:lnTo>
                  <a:pt x="17143969" y="0"/>
                </a:lnTo>
                <a:lnTo>
                  <a:pt x="17143969" y="9026441"/>
                </a:lnTo>
                <a:lnTo>
                  <a:pt x="0" y="9026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2108157" y="41056"/>
            <a:ext cx="14071687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de Regresión</a:t>
            </a:r>
          </a:p>
        </p:txBody>
      </p:sp>
      <p:sp>
        <p:nvSpPr>
          <p:cNvPr id="9" name="Freeform 9"/>
          <p:cNvSpPr/>
          <p:nvPr/>
        </p:nvSpPr>
        <p:spPr>
          <a:xfrm>
            <a:off x="16755035" y="142257"/>
            <a:ext cx="1107737" cy="1410488"/>
          </a:xfrm>
          <a:custGeom>
            <a:avLst/>
            <a:gdLst/>
            <a:ahLst/>
            <a:cxnLst/>
            <a:rect l="l" t="t" r="r" b="b"/>
            <a:pathLst>
              <a:path w="1107737" h="1410488">
                <a:moveTo>
                  <a:pt x="0" y="0"/>
                </a:moveTo>
                <a:lnTo>
                  <a:pt x="1107737" y="0"/>
                </a:lnTo>
                <a:lnTo>
                  <a:pt x="1107737" y="1410487"/>
                </a:lnTo>
                <a:lnTo>
                  <a:pt x="0" y="1410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031459" y="-7208322"/>
            <a:ext cx="2225082" cy="17437545"/>
            <a:chOff x="0" y="0"/>
            <a:chExt cx="2966776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966776" cy="23250060"/>
              <a:chOff x="0" y="0"/>
              <a:chExt cx="371442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71442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371442" h="2910923">
                    <a:moveTo>
                      <a:pt x="0" y="0"/>
                    </a:moveTo>
                    <a:lnTo>
                      <a:pt x="371442" y="0"/>
                    </a:lnTo>
                    <a:lnTo>
                      <a:pt x="371442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71442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966776" cy="23250060"/>
            </a:xfrm>
            <a:custGeom>
              <a:avLst/>
              <a:gdLst/>
              <a:ahLst/>
              <a:cxnLst/>
              <a:rect l="l" t="t" r="r" b="b"/>
              <a:pathLst>
                <a:path w="2966776" h="23250060">
                  <a:moveTo>
                    <a:pt x="0" y="0"/>
                  </a:moveTo>
                  <a:lnTo>
                    <a:pt x="2966776" y="0"/>
                  </a:lnTo>
                  <a:lnTo>
                    <a:pt x="2966776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70795" r="-53034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2644579" y="2915365"/>
            <a:ext cx="13553480" cy="6764441"/>
          </a:xfrm>
          <a:custGeom>
            <a:avLst/>
            <a:gdLst/>
            <a:ahLst/>
            <a:cxnLst/>
            <a:rect l="l" t="t" r="r" b="b"/>
            <a:pathLst>
              <a:path w="13553480" h="6764441">
                <a:moveTo>
                  <a:pt x="0" y="0"/>
                </a:moveTo>
                <a:lnTo>
                  <a:pt x="13553480" y="0"/>
                </a:lnTo>
                <a:lnTo>
                  <a:pt x="13553480" y="6764441"/>
                </a:lnTo>
                <a:lnTo>
                  <a:pt x="0" y="6764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3000615" y="752475"/>
            <a:ext cx="12286770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División de los Datos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84311" y="4949846"/>
            <a:ext cx="881874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5284" y="4949846"/>
            <a:ext cx="881874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80%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198059" y="397909"/>
            <a:ext cx="1664714" cy="2119688"/>
          </a:xfrm>
          <a:custGeom>
            <a:avLst/>
            <a:gdLst/>
            <a:ahLst/>
            <a:cxnLst/>
            <a:rect l="l" t="t" r="r" b="b"/>
            <a:pathLst>
              <a:path w="1664714" h="2119688">
                <a:moveTo>
                  <a:pt x="0" y="0"/>
                </a:moveTo>
                <a:lnTo>
                  <a:pt x="1664713" y="0"/>
                </a:lnTo>
                <a:lnTo>
                  <a:pt x="1664713" y="2119688"/>
                </a:lnTo>
                <a:lnTo>
                  <a:pt x="0" y="2119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TextBox 12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031459" y="-7208322"/>
            <a:ext cx="2225082" cy="17437545"/>
            <a:chOff x="0" y="0"/>
            <a:chExt cx="2966776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966776" cy="23250060"/>
              <a:chOff x="0" y="0"/>
              <a:chExt cx="371442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71442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371442" h="2910923">
                    <a:moveTo>
                      <a:pt x="0" y="0"/>
                    </a:moveTo>
                    <a:lnTo>
                      <a:pt x="371442" y="0"/>
                    </a:lnTo>
                    <a:lnTo>
                      <a:pt x="371442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71442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966776" cy="23250060"/>
            </a:xfrm>
            <a:custGeom>
              <a:avLst/>
              <a:gdLst/>
              <a:ahLst/>
              <a:cxnLst/>
              <a:rect l="l" t="t" r="r" b="b"/>
              <a:pathLst>
                <a:path w="2966776" h="23250060">
                  <a:moveTo>
                    <a:pt x="0" y="0"/>
                  </a:moveTo>
                  <a:lnTo>
                    <a:pt x="2966776" y="0"/>
                  </a:lnTo>
                  <a:lnTo>
                    <a:pt x="2966776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70795" r="-53034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1272924" y="2864069"/>
            <a:ext cx="15986376" cy="6860820"/>
          </a:xfrm>
          <a:custGeom>
            <a:avLst/>
            <a:gdLst/>
            <a:ahLst/>
            <a:cxnLst/>
            <a:rect l="l" t="t" r="r" b="b"/>
            <a:pathLst>
              <a:path w="15986376" h="6860820">
                <a:moveTo>
                  <a:pt x="0" y="0"/>
                </a:moveTo>
                <a:lnTo>
                  <a:pt x="15986376" y="0"/>
                </a:lnTo>
                <a:lnTo>
                  <a:pt x="15986376" y="6860820"/>
                </a:lnTo>
                <a:lnTo>
                  <a:pt x="0" y="6860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2885174" y="704006"/>
            <a:ext cx="12517652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Búsqueda de Hiperparámetros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2924" y="9580916"/>
            <a:ext cx="4375727" cy="706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skopt.BayesSearchCV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115287" y="397909"/>
            <a:ext cx="1747486" cy="2225082"/>
          </a:xfrm>
          <a:custGeom>
            <a:avLst/>
            <a:gdLst/>
            <a:ahLst/>
            <a:cxnLst/>
            <a:rect l="l" t="t" r="r" b="b"/>
            <a:pathLst>
              <a:path w="1747486" h="2225082">
                <a:moveTo>
                  <a:pt x="0" y="0"/>
                </a:moveTo>
                <a:lnTo>
                  <a:pt x="1747485" y="0"/>
                </a:lnTo>
                <a:lnTo>
                  <a:pt x="1747485" y="2225082"/>
                </a:lnTo>
                <a:lnTo>
                  <a:pt x="0" y="22250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3953184" y="8611307"/>
            <a:ext cx="1695468" cy="64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10k-Fold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9316" y="9464814"/>
            <a:ext cx="2352161" cy="64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n-iteraciones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031459" y="-7208322"/>
            <a:ext cx="2225082" cy="17437545"/>
            <a:chOff x="0" y="0"/>
            <a:chExt cx="2966776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966776" cy="23250060"/>
              <a:chOff x="0" y="0"/>
              <a:chExt cx="371442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71442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371442" h="2910923">
                    <a:moveTo>
                      <a:pt x="0" y="0"/>
                    </a:moveTo>
                    <a:lnTo>
                      <a:pt x="371442" y="0"/>
                    </a:lnTo>
                    <a:lnTo>
                      <a:pt x="371442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71442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966776" cy="23250060"/>
            </a:xfrm>
            <a:custGeom>
              <a:avLst/>
              <a:gdLst/>
              <a:ahLst/>
              <a:cxnLst/>
              <a:rect l="l" t="t" r="r" b="b"/>
              <a:pathLst>
                <a:path w="2966776" h="23250060">
                  <a:moveTo>
                    <a:pt x="0" y="0"/>
                  </a:moveTo>
                  <a:lnTo>
                    <a:pt x="2966776" y="0"/>
                  </a:lnTo>
                  <a:lnTo>
                    <a:pt x="2966776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70795" r="-53034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4420851"/>
            <a:ext cx="7821136" cy="3428265"/>
          </a:xfrm>
          <a:custGeom>
            <a:avLst/>
            <a:gdLst/>
            <a:ahLst/>
            <a:cxnLst/>
            <a:rect l="l" t="t" r="r" b="b"/>
            <a:pathLst>
              <a:path w="7821136" h="3428265">
                <a:moveTo>
                  <a:pt x="0" y="0"/>
                </a:moveTo>
                <a:lnTo>
                  <a:pt x="7821136" y="0"/>
                </a:lnTo>
                <a:lnTo>
                  <a:pt x="7821136" y="3428265"/>
                </a:lnTo>
                <a:lnTo>
                  <a:pt x="0" y="34282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9874456" y="2909857"/>
            <a:ext cx="7384844" cy="6988047"/>
          </a:xfrm>
          <a:custGeom>
            <a:avLst/>
            <a:gdLst/>
            <a:ahLst/>
            <a:cxnLst/>
            <a:rect l="l" t="t" r="r" b="b"/>
            <a:pathLst>
              <a:path w="7384844" h="6988047">
                <a:moveTo>
                  <a:pt x="0" y="0"/>
                </a:moveTo>
                <a:lnTo>
                  <a:pt x="7384844" y="0"/>
                </a:lnTo>
                <a:lnTo>
                  <a:pt x="7384844" y="6988047"/>
                </a:lnTo>
                <a:lnTo>
                  <a:pt x="0" y="6988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3282804" y="752475"/>
            <a:ext cx="11722392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Selección de Hiperparámetros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115287" y="397909"/>
            <a:ext cx="1747486" cy="2225082"/>
          </a:xfrm>
          <a:custGeom>
            <a:avLst/>
            <a:gdLst/>
            <a:ahLst/>
            <a:cxnLst/>
            <a:rect l="l" t="t" r="r" b="b"/>
            <a:pathLst>
              <a:path w="1747486" h="2225082">
                <a:moveTo>
                  <a:pt x="0" y="0"/>
                </a:moveTo>
                <a:lnTo>
                  <a:pt x="1747485" y="0"/>
                </a:lnTo>
                <a:lnTo>
                  <a:pt x="1747485" y="2225082"/>
                </a:lnTo>
                <a:lnTo>
                  <a:pt x="0" y="22250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031459" y="-7208322"/>
            <a:ext cx="2225082" cy="17437545"/>
            <a:chOff x="0" y="0"/>
            <a:chExt cx="2966776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966776" cy="23250060"/>
              <a:chOff x="0" y="0"/>
              <a:chExt cx="371442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71442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371442" h="2910923">
                    <a:moveTo>
                      <a:pt x="0" y="0"/>
                    </a:moveTo>
                    <a:lnTo>
                      <a:pt x="371442" y="0"/>
                    </a:lnTo>
                    <a:lnTo>
                      <a:pt x="371442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71442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966776" cy="23250060"/>
            </a:xfrm>
            <a:custGeom>
              <a:avLst/>
              <a:gdLst/>
              <a:ahLst/>
              <a:cxnLst/>
              <a:rect l="l" t="t" r="r" b="b"/>
              <a:pathLst>
                <a:path w="2966776" h="23250060">
                  <a:moveTo>
                    <a:pt x="0" y="0"/>
                  </a:moveTo>
                  <a:lnTo>
                    <a:pt x="2966776" y="0"/>
                  </a:lnTo>
                  <a:lnTo>
                    <a:pt x="2966776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70795" r="-53034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2820011"/>
            <a:ext cx="16834072" cy="6579317"/>
          </a:xfrm>
          <a:custGeom>
            <a:avLst/>
            <a:gdLst/>
            <a:ahLst/>
            <a:cxnLst/>
            <a:rect l="l" t="t" r="r" b="b"/>
            <a:pathLst>
              <a:path w="16834072" h="6579317">
                <a:moveTo>
                  <a:pt x="0" y="0"/>
                </a:moveTo>
                <a:lnTo>
                  <a:pt x="16834072" y="0"/>
                </a:lnTo>
                <a:lnTo>
                  <a:pt x="16834072" y="6579316"/>
                </a:lnTo>
                <a:lnTo>
                  <a:pt x="0" y="6579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2563597" y="752475"/>
            <a:ext cx="1213284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Entrenamiento del modelo</a:t>
            </a:r>
          </a:p>
        </p:txBody>
      </p:sp>
      <p:sp>
        <p:nvSpPr>
          <p:cNvPr id="9" name="Freeform 9"/>
          <p:cNvSpPr/>
          <p:nvPr/>
        </p:nvSpPr>
        <p:spPr>
          <a:xfrm>
            <a:off x="16115287" y="397909"/>
            <a:ext cx="1747486" cy="2225082"/>
          </a:xfrm>
          <a:custGeom>
            <a:avLst/>
            <a:gdLst/>
            <a:ahLst/>
            <a:cxnLst/>
            <a:rect l="l" t="t" r="r" b="b"/>
            <a:pathLst>
              <a:path w="1747486" h="2225082">
                <a:moveTo>
                  <a:pt x="0" y="0"/>
                </a:moveTo>
                <a:lnTo>
                  <a:pt x="1747485" y="0"/>
                </a:lnTo>
                <a:lnTo>
                  <a:pt x="1747485" y="2225082"/>
                </a:lnTo>
                <a:lnTo>
                  <a:pt x="0" y="22250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2853836" y="8611307"/>
            <a:ext cx="1695468" cy="64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10k-Fold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031459" y="-7208322"/>
            <a:ext cx="2225082" cy="17437545"/>
            <a:chOff x="0" y="0"/>
            <a:chExt cx="2966776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966776" cy="23250060"/>
              <a:chOff x="0" y="0"/>
              <a:chExt cx="371442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71442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371442" h="2910923">
                    <a:moveTo>
                      <a:pt x="0" y="0"/>
                    </a:moveTo>
                    <a:lnTo>
                      <a:pt x="371442" y="0"/>
                    </a:lnTo>
                    <a:lnTo>
                      <a:pt x="371442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71442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966776" cy="23250060"/>
            </a:xfrm>
            <a:custGeom>
              <a:avLst/>
              <a:gdLst/>
              <a:ahLst/>
              <a:cxnLst/>
              <a:rect l="l" t="t" r="r" b="b"/>
              <a:pathLst>
                <a:path w="2966776" h="23250060">
                  <a:moveTo>
                    <a:pt x="0" y="0"/>
                  </a:moveTo>
                  <a:lnTo>
                    <a:pt x="2966776" y="0"/>
                  </a:lnTo>
                  <a:lnTo>
                    <a:pt x="2966776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70795" r="-53034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9144000" y="2722485"/>
            <a:ext cx="8718772" cy="7779828"/>
          </a:xfrm>
          <a:custGeom>
            <a:avLst/>
            <a:gdLst/>
            <a:ahLst/>
            <a:cxnLst/>
            <a:rect l="l" t="t" r="r" b="b"/>
            <a:pathLst>
              <a:path w="8718772" h="7779828">
                <a:moveTo>
                  <a:pt x="0" y="0"/>
                </a:moveTo>
                <a:lnTo>
                  <a:pt x="8718772" y="0"/>
                </a:lnTo>
                <a:lnTo>
                  <a:pt x="8718772" y="7779828"/>
                </a:lnTo>
                <a:lnTo>
                  <a:pt x="0" y="7779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028700" y="2937799"/>
            <a:ext cx="7821136" cy="7349201"/>
          </a:xfrm>
          <a:custGeom>
            <a:avLst/>
            <a:gdLst/>
            <a:ahLst/>
            <a:cxnLst/>
            <a:rect l="l" t="t" r="r" b="b"/>
            <a:pathLst>
              <a:path w="7821136" h="7349201">
                <a:moveTo>
                  <a:pt x="0" y="0"/>
                </a:moveTo>
                <a:lnTo>
                  <a:pt x="7821136" y="0"/>
                </a:lnTo>
                <a:lnTo>
                  <a:pt x="7821136" y="7349201"/>
                </a:lnTo>
                <a:lnTo>
                  <a:pt x="0" y="7349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6455" b="-9871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961646" y="752475"/>
            <a:ext cx="14364709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Entrenamiento del modelo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115287" y="397909"/>
            <a:ext cx="1747486" cy="2225082"/>
          </a:xfrm>
          <a:custGeom>
            <a:avLst/>
            <a:gdLst/>
            <a:ahLst/>
            <a:cxnLst/>
            <a:rect l="l" t="t" r="r" b="b"/>
            <a:pathLst>
              <a:path w="1747486" h="2225082">
                <a:moveTo>
                  <a:pt x="0" y="0"/>
                </a:moveTo>
                <a:lnTo>
                  <a:pt x="1747485" y="0"/>
                </a:lnTo>
                <a:lnTo>
                  <a:pt x="1747485" y="2225082"/>
                </a:lnTo>
                <a:lnTo>
                  <a:pt x="0" y="22250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563495" y="-7740358"/>
            <a:ext cx="1161010" cy="17437545"/>
            <a:chOff x="0" y="0"/>
            <a:chExt cx="1548014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48014" cy="23250060"/>
              <a:chOff x="0" y="0"/>
              <a:chExt cx="193812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3812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193812" h="2910923">
                    <a:moveTo>
                      <a:pt x="0" y="0"/>
                    </a:moveTo>
                    <a:lnTo>
                      <a:pt x="193812" y="0"/>
                    </a:lnTo>
                    <a:lnTo>
                      <a:pt x="193812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93812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1548014" cy="23250060"/>
            </a:xfrm>
            <a:custGeom>
              <a:avLst/>
              <a:gdLst/>
              <a:ahLst/>
              <a:cxnLst/>
              <a:rect l="l" t="t" r="r" b="b"/>
              <a:pathLst>
                <a:path w="1548014" h="23250060">
                  <a:moveTo>
                    <a:pt x="0" y="0"/>
                  </a:moveTo>
                  <a:lnTo>
                    <a:pt x="1548014" y="0"/>
                  </a:lnTo>
                  <a:lnTo>
                    <a:pt x="1548014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14709" r="-106223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6959151" y="6054796"/>
            <a:ext cx="10903621" cy="4017605"/>
          </a:xfrm>
          <a:custGeom>
            <a:avLst/>
            <a:gdLst/>
            <a:ahLst/>
            <a:cxnLst/>
            <a:rect l="l" t="t" r="r" b="b"/>
            <a:pathLst>
              <a:path w="10903621" h="4017605">
                <a:moveTo>
                  <a:pt x="0" y="0"/>
                </a:moveTo>
                <a:lnTo>
                  <a:pt x="10903621" y="0"/>
                </a:lnTo>
                <a:lnTo>
                  <a:pt x="10903621" y="4017605"/>
                </a:lnTo>
                <a:lnTo>
                  <a:pt x="0" y="4017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954" b="-2571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1507801" y="1729589"/>
            <a:ext cx="6354971" cy="4250572"/>
          </a:xfrm>
          <a:custGeom>
            <a:avLst/>
            <a:gdLst/>
            <a:ahLst/>
            <a:cxnLst/>
            <a:rect l="l" t="t" r="r" b="b"/>
            <a:pathLst>
              <a:path w="6354971" h="4250572">
                <a:moveTo>
                  <a:pt x="0" y="0"/>
                </a:moveTo>
                <a:lnTo>
                  <a:pt x="6354971" y="0"/>
                </a:lnTo>
                <a:lnTo>
                  <a:pt x="6354971" y="4250573"/>
                </a:lnTo>
                <a:lnTo>
                  <a:pt x="0" y="4250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72" b="-17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2254781" y="6054796"/>
            <a:ext cx="3600843" cy="3803007"/>
          </a:xfrm>
          <a:custGeom>
            <a:avLst/>
            <a:gdLst/>
            <a:ahLst/>
            <a:cxnLst/>
            <a:rect l="l" t="t" r="r" b="b"/>
            <a:pathLst>
              <a:path w="3600843" h="3803007">
                <a:moveTo>
                  <a:pt x="0" y="0"/>
                </a:moveTo>
                <a:lnTo>
                  <a:pt x="3600844" y="0"/>
                </a:lnTo>
                <a:lnTo>
                  <a:pt x="3600844" y="3803007"/>
                </a:lnTo>
                <a:lnTo>
                  <a:pt x="0" y="38030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982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425228" y="1616658"/>
            <a:ext cx="10860794" cy="4072798"/>
          </a:xfrm>
          <a:custGeom>
            <a:avLst/>
            <a:gdLst/>
            <a:ahLst/>
            <a:cxnLst/>
            <a:rect l="l" t="t" r="r" b="b"/>
            <a:pathLst>
              <a:path w="10860794" h="4072798">
                <a:moveTo>
                  <a:pt x="0" y="0"/>
                </a:moveTo>
                <a:lnTo>
                  <a:pt x="10860794" y="0"/>
                </a:lnTo>
                <a:lnTo>
                  <a:pt x="10860794" y="4072798"/>
                </a:lnTo>
                <a:lnTo>
                  <a:pt x="0" y="40727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1010822" y="171970"/>
            <a:ext cx="16248478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Interpretación del Modelo: SHAP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26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9558" y="474261"/>
            <a:ext cx="5589426" cy="9305858"/>
            <a:chOff x="0" y="0"/>
            <a:chExt cx="7452568" cy="124078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452568" cy="12407810"/>
              <a:chOff x="0" y="0"/>
              <a:chExt cx="1699567" cy="28296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699567" cy="2829616"/>
              </a:xfrm>
              <a:custGeom>
                <a:avLst/>
                <a:gdLst/>
                <a:ahLst/>
                <a:cxnLst/>
                <a:rect l="l" t="t" r="r" b="b"/>
                <a:pathLst>
                  <a:path w="1699567" h="2829616">
                    <a:moveTo>
                      <a:pt x="0" y="0"/>
                    </a:moveTo>
                    <a:lnTo>
                      <a:pt x="1699567" y="0"/>
                    </a:lnTo>
                    <a:lnTo>
                      <a:pt x="1699567" y="2829616"/>
                    </a:lnTo>
                    <a:lnTo>
                      <a:pt x="0" y="28296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699567" cy="2867716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7452568" cy="12407810"/>
            </a:xfrm>
            <a:custGeom>
              <a:avLst/>
              <a:gdLst/>
              <a:ahLst/>
              <a:cxnLst/>
              <a:rect l="l" t="t" r="r" b="b"/>
              <a:pathLst>
                <a:path w="7452568" h="12407810">
                  <a:moveTo>
                    <a:pt x="0" y="0"/>
                  </a:moveTo>
                  <a:lnTo>
                    <a:pt x="7452568" y="0"/>
                  </a:lnTo>
                  <a:lnTo>
                    <a:pt x="7452568" y="12407810"/>
                  </a:lnTo>
                  <a:lnTo>
                    <a:pt x="0" y="1240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5619" r="-73292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6128984" y="1028700"/>
            <a:ext cx="3921831" cy="4098490"/>
          </a:xfrm>
          <a:custGeom>
            <a:avLst/>
            <a:gdLst/>
            <a:ahLst/>
            <a:cxnLst/>
            <a:rect l="l" t="t" r="r" b="b"/>
            <a:pathLst>
              <a:path w="3921831" h="4098490">
                <a:moveTo>
                  <a:pt x="0" y="0"/>
                </a:moveTo>
                <a:lnTo>
                  <a:pt x="3921831" y="0"/>
                </a:lnTo>
                <a:lnTo>
                  <a:pt x="3921831" y="4098490"/>
                </a:lnTo>
                <a:lnTo>
                  <a:pt x="0" y="4098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0050815" y="1028700"/>
            <a:ext cx="3921831" cy="4098490"/>
          </a:xfrm>
          <a:custGeom>
            <a:avLst/>
            <a:gdLst/>
            <a:ahLst/>
            <a:cxnLst/>
            <a:rect l="l" t="t" r="r" b="b"/>
            <a:pathLst>
              <a:path w="3921831" h="4098490">
                <a:moveTo>
                  <a:pt x="0" y="0"/>
                </a:moveTo>
                <a:lnTo>
                  <a:pt x="3921831" y="0"/>
                </a:lnTo>
                <a:lnTo>
                  <a:pt x="3921831" y="4098490"/>
                </a:lnTo>
                <a:lnTo>
                  <a:pt x="0" y="4098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3972646" y="1028700"/>
            <a:ext cx="3921831" cy="4098490"/>
          </a:xfrm>
          <a:custGeom>
            <a:avLst/>
            <a:gdLst/>
            <a:ahLst/>
            <a:cxnLst/>
            <a:rect l="l" t="t" r="r" b="b"/>
            <a:pathLst>
              <a:path w="3921831" h="4098490">
                <a:moveTo>
                  <a:pt x="0" y="0"/>
                </a:moveTo>
                <a:lnTo>
                  <a:pt x="3921831" y="0"/>
                </a:lnTo>
                <a:lnTo>
                  <a:pt x="3921831" y="4098490"/>
                </a:lnTo>
                <a:lnTo>
                  <a:pt x="0" y="4098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800862" y="4980766"/>
            <a:ext cx="3066817" cy="654797"/>
          </a:xfrm>
          <a:custGeom>
            <a:avLst/>
            <a:gdLst/>
            <a:ahLst/>
            <a:cxnLst/>
            <a:rect l="l" t="t" r="r" b="b"/>
            <a:pathLst>
              <a:path w="3066817" h="654797">
                <a:moveTo>
                  <a:pt x="0" y="0"/>
                </a:moveTo>
                <a:lnTo>
                  <a:pt x="3066817" y="0"/>
                </a:lnTo>
                <a:lnTo>
                  <a:pt x="3066817" y="654797"/>
                </a:lnTo>
                <a:lnTo>
                  <a:pt x="0" y="6547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811924" y="2790023"/>
            <a:ext cx="5044694" cy="1375644"/>
          </a:xfrm>
          <a:custGeom>
            <a:avLst/>
            <a:gdLst/>
            <a:ahLst/>
            <a:cxnLst/>
            <a:rect l="l" t="t" r="r" b="b"/>
            <a:pathLst>
              <a:path w="5044694" h="1375644">
                <a:moveTo>
                  <a:pt x="0" y="0"/>
                </a:moveTo>
                <a:lnTo>
                  <a:pt x="5044694" y="0"/>
                </a:lnTo>
                <a:lnTo>
                  <a:pt x="5044694" y="1375644"/>
                </a:lnTo>
                <a:lnTo>
                  <a:pt x="0" y="137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343" t="-1458" r="-2278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6726789" y="6045138"/>
            <a:ext cx="8138927" cy="1698873"/>
          </a:xfrm>
          <a:custGeom>
            <a:avLst/>
            <a:gdLst/>
            <a:ahLst/>
            <a:cxnLst/>
            <a:rect l="l" t="t" r="r" b="b"/>
            <a:pathLst>
              <a:path w="8138927" h="1698873">
                <a:moveTo>
                  <a:pt x="0" y="0"/>
                </a:moveTo>
                <a:lnTo>
                  <a:pt x="8138928" y="0"/>
                </a:lnTo>
                <a:lnTo>
                  <a:pt x="8138928" y="1698873"/>
                </a:lnTo>
                <a:lnTo>
                  <a:pt x="0" y="16988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1460823" y="560333"/>
            <a:ext cx="3746897" cy="1313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Support Vector </a:t>
            </a:r>
          </a:p>
          <a:p>
            <a:pPr marL="0" lvl="0" indent="0"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Regression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1924" y="2119820"/>
            <a:ext cx="2822476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Función Objetivo: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9806" y="4218768"/>
            <a:ext cx="3592909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Función de Predicción: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1924" y="5692713"/>
            <a:ext cx="2813745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Hiperparámetros: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9806" y="6368987"/>
            <a:ext cx="3975172" cy="1688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: 100</a:t>
            </a:r>
          </a:p>
          <a:p>
            <a:pPr algn="l">
              <a:lnSpc>
                <a:spcPts val="4283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epsilon: 1</a:t>
            </a:r>
          </a:p>
          <a:p>
            <a:pPr algn="l">
              <a:lnSpc>
                <a:spcPts val="4283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kernel: RBF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493223" y="-7670086"/>
            <a:ext cx="1301554" cy="17437545"/>
            <a:chOff x="0" y="0"/>
            <a:chExt cx="1735406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735406" cy="23250060"/>
              <a:chOff x="0" y="0"/>
              <a:chExt cx="217274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17274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217274" h="2910923">
                    <a:moveTo>
                      <a:pt x="0" y="0"/>
                    </a:moveTo>
                    <a:lnTo>
                      <a:pt x="217274" y="0"/>
                    </a:lnTo>
                    <a:lnTo>
                      <a:pt x="217274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217274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1735406" cy="23250060"/>
            </a:xfrm>
            <a:custGeom>
              <a:avLst/>
              <a:gdLst/>
              <a:ahLst/>
              <a:cxnLst/>
              <a:rect l="l" t="t" r="r" b="b"/>
              <a:pathLst>
                <a:path w="1735406" h="23250060">
                  <a:moveTo>
                    <a:pt x="0" y="0"/>
                  </a:moveTo>
                  <a:lnTo>
                    <a:pt x="1735406" y="0"/>
                  </a:lnTo>
                  <a:lnTo>
                    <a:pt x="1735406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24153" r="-942134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220450" y="2669329"/>
            <a:ext cx="8115300" cy="6938676"/>
          </a:xfrm>
          <a:custGeom>
            <a:avLst/>
            <a:gdLst/>
            <a:ahLst/>
            <a:cxnLst/>
            <a:rect l="l" t="t" r="r" b="b"/>
            <a:pathLst>
              <a:path w="8115300" h="6938676">
                <a:moveTo>
                  <a:pt x="0" y="0"/>
                </a:moveTo>
                <a:lnTo>
                  <a:pt x="8115300" y="0"/>
                </a:lnTo>
                <a:lnTo>
                  <a:pt x="8115300" y="6938676"/>
                </a:lnTo>
                <a:lnTo>
                  <a:pt x="0" y="6938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1756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5894636" y="130072"/>
            <a:ext cx="6498729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Introducción</a:t>
            </a:r>
          </a:p>
        </p:txBody>
      </p:sp>
      <p:sp>
        <p:nvSpPr>
          <p:cNvPr id="9" name="Freeform 9"/>
          <p:cNvSpPr/>
          <p:nvPr/>
        </p:nvSpPr>
        <p:spPr>
          <a:xfrm>
            <a:off x="8835249" y="1877592"/>
            <a:ext cx="8810715" cy="7730413"/>
          </a:xfrm>
          <a:custGeom>
            <a:avLst/>
            <a:gdLst/>
            <a:ahLst/>
            <a:cxnLst/>
            <a:rect l="l" t="t" r="r" b="b"/>
            <a:pathLst>
              <a:path w="8810715" h="7730413">
                <a:moveTo>
                  <a:pt x="0" y="0"/>
                </a:moveTo>
                <a:lnTo>
                  <a:pt x="8810715" y="0"/>
                </a:lnTo>
                <a:lnTo>
                  <a:pt x="8810715" y="7730413"/>
                </a:lnTo>
                <a:lnTo>
                  <a:pt x="0" y="77304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468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6831759" y="386668"/>
            <a:ext cx="1031014" cy="1312795"/>
          </a:xfrm>
          <a:custGeom>
            <a:avLst/>
            <a:gdLst/>
            <a:ahLst/>
            <a:cxnLst/>
            <a:rect l="l" t="t" r="r" b="b"/>
            <a:pathLst>
              <a:path w="1031014" h="1312795">
                <a:moveTo>
                  <a:pt x="0" y="0"/>
                </a:moveTo>
                <a:lnTo>
                  <a:pt x="1031013" y="0"/>
                </a:lnTo>
                <a:lnTo>
                  <a:pt x="1031013" y="1312795"/>
                </a:lnTo>
                <a:lnTo>
                  <a:pt x="0" y="13127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1" name="Group 11"/>
          <p:cNvGrpSpPr/>
          <p:nvPr/>
        </p:nvGrpSpPr>
        <p:grpSpPr>
          <a:xfrm>
            <a:off x="16831759" y="1877592"/>
            <a:ext cx="1045929" cy="1238529"/>
            <a:chOff x="0" y="0"/>
            <a:chExt cx="275471" cy="3261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5471" cy="326197"/>
            </a:xfrm>
            <a:custGeom>
              <a:avLst/>
              <a:gdLst/>
              <a:ahLst/>
              <a:cxnLst/>
              <a:rect l="l" t="t" r="r" b="b"/>
              <a:pathLst>
                <a:path w="275471" h="326197">
                  <a:moveTo>
                    <a:pt x="0" y="0"/>
                  </a:moveTo>
                  <a:lnTo>
                    <a:pt x="275471" y="0"/>
                  </a:lnTo>
                  <a:lnTo>
                    <a:pt x="275471" y="326197"/>
                  </a:lnTo>
                  <a:lnTo>
                    <a:pt x="0" y="326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75471" cy="373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07578" y="1677567"/>
            <a:ext cx="7141044" cy="991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¿Qué es la edad biológica?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0450" y="9655630"/>
            <a:ext cx="3630144" cy="64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Juulia Jylhävä et al.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79906" y="9445902"/>
            <a:ext cx="2298718" cy="64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Tian Y et al.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699672" y="9191625"/>
            <a:ext cx="24691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9558" y="474261"/>
            <a:ext cx="4874754" cy="9305858"/>
            <a:chOff x="0" y="0"/>
            <a:chExt cx="6499672" cy="124078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6499672" cy="12407810"/>
              <a:chOff x="0" y="0"/>
              <a:chExt cx="1482258" cy="28296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482258" cy="2829616"/>
              </a:xfrm>
              <a:custGeom>
                <a:avLst/>
                <a:gdLst/>
                <a:ahLst/>
                <a:cxnLst/>
                <a:rect l="l" t="t" r="r" b="b"/>
                <a:pathLst>
                  <a:path w="1482258" h="2829616">
                    <a:moveTo>
                      <a:pt x="0" y="0"/>
                    </a:moveTo>
                    <a:lnTo>
                      <a:pt x="1482258" y="0"/>
                    </a:lnTo>
                    <a:lnTo>
                      <a:pt x="1482258" y="2829616"/>
                    </a:lnTo>
                    <a:lnTo>
                      <a:pt x="0" y="28296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482258" cy="2867716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6499672" cy="12407810"/>
            </a:xfrm>
            <a:custGeom>
              <a:avLst/>
              <a:gdLst/>
              <a:ahLst/>
              <a:cxnLst/>
              <a:rect l="l" t="t" r="r" b="b"/>
              <a:pathLst>
                <a:path w="6499672" h="12407810">
                  <a:moveTo>
                    <a:pt x="0" y="0"/>
                  </a:moveTo>
                  <a:lnTo>
                    <a:pt x="6499672" y="0"/>
                  </a:lnTo>
                  <a:lnTo>
                    <a:pt x="6499672" y="12407810"/>
                  </a:lnTo>
                  <a:lnTo>
                    <a:pt x="0" y="1240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4299" r="-91368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6128984" y="1028700"/>
            <a:ext cx="3921831" cy="4098490"/>
          </a:xfrm>
          <a:custGeom>
            <a:avLst/>
            <a:gdLst/>
            <a:ahLst/>
            <a:cxnLst/>
            <a:rect l="l" t="t" r="r" b="b"/>
            <a:pathLst>
              <a:path w="3921831" h="4098490">
                <a:moveTo>
                  <a:pt x="0" y="0"/>
                </a:moveTo>
                <a:lnTo>
                  <a:pt x="3921831" y="0"/>
                </a:lnTo>
                <a:lnTo>
                  <a:pt x="3921831" y="4098490"/>
                </a:lnTo>
                <a:lnTo>
                  <a:pt x="0" y="4098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0050815" y="1028700"/>
            <a:ext cx="3921831" cy="4098490"/>
          </a:xfrm>
          <a:custGeom>
            <a:avLst/>
            <a:gdLst/>
            <a:ahLst/>
            <a:cxnLst/>
            <a:rect l="l" t="t" r="r" b="b"/>
            <a:pathLst>
              <a:path w="3921831" h="4098490">
                <a:moveTo>
                  <a:pt x="0" y="0"/>
                </a:moveTo>
                <a:lnTo>
                  <a:pt x="3921831" y="0"/>
                </a:lnTo>
                <a:lnTo>
                  <a:pt x="3921831" y="4098490"/>
                </a:lnTo>
                <a:lnTo>
                  <a:pt x="0" y="4098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3972646" y="1028700"/>
            <a:ext cx="3921831" cy="4098490"/>
          </a:xfrm>
          <a:custGeom>
            <a:avLst/>
            <a:gdLst/>
            <a:ahLst/>
            <a:cxnLst/>
            <a:rect l="l" t="t" r="r" b="b"/>
            <a:pathLst>
              <a:path w="3921831" h="4098490">
                <a:moveTo>
                  <a:pt x="0" y="0"/>
                </a:moveTo>
                <a:lnTo>
                  <a:pt x="3921831" y="0"/>
                </a:lnTo>
                <a:lnTo>
                  <a:pt x="3921831" y="4098490"/>
                </a:lnTo>
                <a:lnTo>
                  <a:pt x="0" y="4098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769806" y="3008538"/>
            <a:ext cx="2360650" cy="1429175"/>
          </a:xfrm>
          <a:custGeom>
            <a:avLst/>
            <a:gdLst/>
            <a:ahLst/>
            <a:cxnLst/>
            <a:rect l="l" t="t" r="r" b="b"/>
            <a:pathLst>
              <a:path w="2360650" h="1429175">
                <a:moveTo>
                  <a:pt x="0" y="0"/>
                </a:moveTo>
                <a:lnTo>
                  <a:pt x="2360650" y="0"/>
                </a:lnTo>
                <a:lnTo>
                  <a:pt x="2360650" y="1429176"/>
                </a:lnTo>
                <a:lnTo>
                  <a:pt x="0" y="14291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AutoShape 11"/>
          <p:cNvSpPr/>
          <p:nvPr/>
        </p:nvSpPr>
        <p:spPr>
          <a:xfrm flipH="1">
            <a:off x="13525879" y="5976789"/>
            <a:ext cx="10015" cy="2401012"/>
          </a:xfrm>
          <a:prstGeom prst="line">
            <a:avLst/>
          </a:prstGeom>
          <a:ln w="57150" cap="flat">
            <a:solidFill>
              <a:srgbClr val="300FF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2" name="AutoShape 12"/>
          <p:cNvSpPr/>
          <p:nvPr/>
        </p:nvSpPr>
        <p:spPr>
          <a:xfrm flipH="1" flipV="1">
            <a:off x="13525939" y="8369709"/>
            <a:ext cx="4354777" cy="16184"/>
          </a:xfrm>
          <a:prstGeom prst="line">
            <a:avLst/>
          </a:prstGeom>
          <a:ln w="57150" cap="flat">
            <a:solidFill>
              <a:srgbClr val="300FF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3" name="AutoShape 13"/>
          <p:cNvSpPr/>
          <p:nvPr/>
        </p:nvSpPr>
        <p:spPr>
          <a:xfrm flipH="1" flipV="1">
            <a:off x="13525879" y="5992975"/>
            <a:ext cx="4354837" cy="2392918"/>
          </a:xfrm>
          <a:prstGeom prst="line">
            <a:avLst/>
          </a:prstGeom>
          <a:ln w="57150" cap="flat">
            <a:solidFill>
              <a:srgbClr val="8C020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5763524" y="5967931"/>
            <a:ext cx="7137233" cy="1359473"/>
          </a:xfrm>
          <a:custGeom>
            <a:avLst/>
            <a:gdLst/>
            <a:ahLst/>
            <a:cxnLst/>
            <a:rect l="l" t="t" r="r" b="b"/>
            <a:pathLst>
              <a:path w="7137233" h="1359473">
                <a:moveTo>
                  <a:pt x="0" y="0"/>
                </a:moveTo>
                <a:lnTo>
                  <a:pt x="7137233" y="0"/>
                </a:lnTo>
                <a:lnTo>
                  <a:pt x="7137233" y="1359473"/>
                </a:lnTo>
                <a:lnTo>
                  <a:pt x="0" y="13594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5763524" y="7435792"/>
            <a:ext cx="6962321" cy="1155449"/>
          </a:xfrm>
          <a:custGeom>
            <a:avLst/>
            <a:gdLst/>
            <a:ahLst/>
            <a:cxnLst/>
            <a:rect l="l" t="t" r="r" b="b"/>
            <a:pathLst>
              <a:path w="6962321" h="1155449">
                <a:moveTo>
                  <a:pt x="0" y="0"/>
                </a:moveTo>
                <a:lnTo>
                  <a:pt x="6962322" y="0"/>
                </a:lnTo>
                <a:lnTo>
                  <a:pt x="6962322" y="1155449"/>
                </a:lnTo>
                <a:lnTo>
                  <a:pt x="0" y="11554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TextBox 16"/>
          <p:cNvSpPr txBox="1"/>
          <p:nvPr/>
        </p:nvSpPr>
        <p:spPr>
          <a:xfrm>
            <a:off x="1530871" y="539500"/>
            <a:ext cx="3606800" cy="1406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 vecinos más </a:t>
            </a:r>
          </a:p>
          <a:p>
            <a:pPr marL="0" lvl="0" indent="0" algn="ctr">
              <a:lnSpc>
                <a:spcPts val="5292"/>
              </a:lnSpc>
            </a:pPr>
            <a:r>
              <a:rPr lang="en-US" sz="42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cercanos (KNN)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9806" y="2122715"/>
            <a:ext cx="3592909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Función de Predicción: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9806" y="5019675"/>
            <a:ext cx="2813745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Hiperparámetros: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9806" y="5848349"/>
            <a:ext cx="5178982" cy="1560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3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K_vecinos: 14</a:t>
            </a:r>
          </a:p>
          <a:p>
            <a:pPr algn="l">
              <a:lnSpc>
                <a:spcPts val="3943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Pesos: Distancia</a:t>
            </a:r>
          </a:p>
          <a:p>
            <a:pPr algn="l">
              <a:lnSpc>
                <a:spcPts val="3943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Distancia_p: Manhattan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59582" y="8442668"/>
            <a:ext cx="3107364" cy="3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4"/>
              </a:lnSpc>
              <a:spcBef>
                <a:spcPct val="0"/>
              </a:spcBef>
            </a:pPr>
            <a:r>
              <a:rPr lang="en-US" sz="2039">
                <a:solidFill>
                  <a:srgbClr val="300FF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Distancia de Manhattan</a:t>
            </a:r>
          </a:p>
        </p:txBody>
      </p:sp>
      <p:sp>
        <p:nvSpPr>
          <p:cNvPr id="21" name="TextBox 21"/>
          <p:cNvSpPr txBox="1"/>
          <p:nvPr/>
        </p:nvSpPr>
        <p:spPr>
          <a:xfrm rot="1710583">
            <a:off x="14307204" y="6798294"/>
            <a:ext cx="3019523" cy="351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4"/>
              </a:lnSpc>
              <a:spcBef>
                <a:spcPct val="0"/>
              </a:spcBef>
            </a:pPr>
            <a:r>
              <a:rPr lang="en-US" sz="2039">
                <a:solidFill>
                  <a:srgbClr val="8C020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Distancia Euclidiana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28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9558" y="474261"/>
            <a:ext cx="5583164" cy="9305858"/>
            <a:chOff x="0" y="0"/>
            <a:chExt cx="7444218" cy="124078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444218" cy="12407810"/>
              <a:chOff x="0" y="0"/>
              <a:chExt cx="1697663" cy="28296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697663" cy="2829616"/>
              </a:xfrm>
              <a:custGeom>
                <a:avLst/>
                <a:gdLst/>
                <a:ahLst/>
                <a:cxnLst/>
                <a:rect l="l" t="t" r="r" b="b"/>
                <a:pathLst>
                  <a:path w="1697663" h="2829616">
                    <a:moveTo>
                      <a:pt x="0" y="0"/>
                    </a:moveTo>
                    <a:lnTo>
                      <a:pt x="1697663" y="0"/>
                    </a:lnTo>
                    <a:lnTo>
                      <a:pt x="1697663" y="2829616"/>
                    </a:lnTo>
                    <a:lnTo>
                      <a:pt x="0" y="28296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697663" cy="2867716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7444218" cy="12407810"/>
            </a:xfrm>
            <a:custGeom>
              <a:avLst/>
              <a:gdLst/>
              <a:ahLst/>
              <a:cxnLst/>
              <a:rect l="l" t="t" r="r" b="b"/>
              <a:pathLst>
                <a:path w="7444218" h="12407810">
                  <a:moveTo>
                    <a:pt x="0" y="0"/>
                  </a:moveTo>
                  <a:lnTo>
                    <a:pt x="7444218" y="0"/>
                  </a:lnTo>
                  <a:lnTo>
                    <a:pt x="7444218" y="12407810"/>
                  </a:lnTo>
                  <a:lnTo>
                    <a:pt x="0" y="1240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45839" r="-73430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2774298"/>
            <a:ext cx="3592909" cy="1456585"/>
          </a:xfrm>
          <a:custGeom>
            <a:avLst/>
            <a:gdLst/>
            <a:ahLst/>
            <a:cxnLst/>
            <a:rect l="l" t="t" r="r" b="b"/>
            <a:pathLst>
              <a:path w="3592909" h="1456585">
                <a:moveTo>
                  <a:pt x="0" y="0"/>
                </a:moveTo>
                <a:lnTo>
                  <a:pt x="3592909" y="0"/>
                </a:lnTo>
                <a:lnTo>
                  <a:pt x="3592909" y="1456585"/>
                </a:lnTo>
                <a:lnTo>
                  <a:pt x="0" y="1456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416961" y="5219700"/>
            <a:ext cx="2816388" cy="1530164"/>
          </a:xfrm>
          <a:custGeom>
            <a:avLst/>
            <a:gdLst/>
            <a:ahLst/>
            <a:cxnLst/>
            <a:rect l="l" t="t" r="r" b="b"/>
            <a:pathLst>
              <a:path w="2816388" h="1530164">
                <a:moveTo>
                  <a:pt x="0" y="0"/>
                </a:moveTo>
                <a:lnTo>
                  <a:pt x="2816388" y="0"/>
                </a:lnTo>
                <a:lnTo>
                  <a:pt x="2816388" y="1530164"/>
                </a:lnTo>
                <a:lnTo>
                  <a:pt x="0" y="1530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6370177" y="1346828"/>
            <a:ext cx="11535680" cy="6739948"/>
          </a:xfrm>
          <a:custGeom>
            <a:avLst/>
            <a:gdLst/>
            <a:ahLst/>
            <a:cxnLst/>
            <a:rect l="l" t="t" r="r" b="b"/>
            <a:pathLst>
              <a:path w="11535680" h="6739948">
                <a:moveTo>
                  <a:pt x="0" y="0"/>
                </a:moveTo>
                <a:lnTo>
                  <a:pt x="11535680" y="0"/>
                </a:lnTo>
                <a:lnTo>
                  <a:pt x="11535680" y="6739948"/>
                </a:lnTo>
                <a:lnTo>
                  <a:pt x="0" y="6739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052216" y="952500"/>
            <a:ext cx="4032548" cy="71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Random Forest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1924" y="2119820"/>
            <a:ext cx="2822476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Función Objetivo: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1924" y="4562476"/>
            <a:ext cx="3592909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Función de Predicción: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0656" y="6968834"/>
            <a:ext cx="2813745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Hiperparámetros: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1924" y="7538412"/>
            <a:ext cx="4785498" cy="166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5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Número de Arboles : 898</a:t>
            </a:r>
          </a:p>
          <a:p>
            <a:pPr algn="l">
              <a:lnSpc>
                <a:spcPts val="4215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Profundidad máxima: 46</a:t>
            </a:r>
          </a:p>
          <a:p>
            <a:pPr algn="l">
              <a:lnSpc>
                <a:spcPts val="4215"/>
              </a:lnSpc>
            </a:pPr>
            <a:endParaRPr lang="en-US" sz="33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29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9558" y="365074"/>
            <a:ext cx="6611874" cy="9305858"/>
            <a:chOff x="0" y="0"/>
            <a:chExt cx="8815832" cy="124078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815832" cy="12407810"/>
              <a:chOff x="0" y="0"/>
              <a:chExt cx="2010461" cy="28296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010461" cy="2829616"/>
              </a:xfrm>
              <a:custGeom>
                <a:avLst/>
                <a:gdLst/>
                <a:ahLst/>
                <a:cxnLst/>
                <a:rect l="l" t="t" r="r" b="b"/>
                <a:pathLst>
                  <a:path w="2010461" h="2829616">
                    <a:moveTo>
                      <a:pt x="0" y="0"/>
                    </a:moveTo>
                    <a:lnTo>
                      <a:pt x="2010461" y="0"/>
                    </a:lnTo>
                    <a:lnTo>
                      <a:pt x="2010461" y="2829616"/>
                    </a:lnTo>
                    <a:lnTo>
                      <a:pt x="0" y="28296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2010461" cy="2867716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8815832" cy="12407810"/>
            </a:xfrm>
            <a:custGeom>
              <a:avLst/>
              <a:gdLst/>
              <a:ahLst/>
              <a:cxnLst/>
              <a:rect l="l" t="t" r="r" b="b"/>
              <a:pathLst>
                <a:path w="8815832" h="12407810">
                  <a:moveTo>
                    <a:pt x="0" y="0"/>
                  </a:moveTo>
                  <a:lnTo>
                    <a:pt x="8815832" y="0"/>
                  </a:lnTo>
                  <a:lnTo>
                    <a:pt x="8815832" y="12407810"/>
                  </a:lnTo>
                  <a:lnTo>
                    <a:pt x="0" y="1240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15369" r="-54226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7151432" y="569063"/>
            <a:ext cx="10915664" cy="6868283"/>
          </a:xfrm>
          <a:custGeom>
            <a:avLst/>
            <a:gdLst/>
            <a:ahLst/>
            <a:cxnLst/>
            <a:rect l="l" t="t" r="r" b="b"/>
            <a:pathLst>
              <a:path w="10915664" h="6868283">
                <a:moveTo>
                  <a:pt x="0" y="0"/>
                </a:moveTo>
                <a:lnTo>
                  <a:pt x="10915664" y="0"/>
                </a:lnTo>
                <a:lnTo>
                  <a:pt x="10915664" y="6868283"/>
                </a:lnTo>
                <a:lnTo>
                  <a:pt x="0" y="6868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014288" y="2900362"/>
            <a:ext cx="5927785" cy="1182361"/>
          </a:xfrm>
          <a:custGeom>
            <a:avLst/>
            <a:gdLst/>
            <a:ahLst/>
            <a:cxnLst/>
            <a:rect l="l" t="t" r="r" b="b"/>
            <a:pathLst>
              <a:path w="5927785" h="1182361">
                <a:moveTo>
                  <a:pt x="0" y="0"/>
                </a:moveTo>
                <a:lnTo>
                  <a:pt x="5927785" y="0"/>
                </a:lnTo>
                <a:lnTo>
                  <a:pt x="5927785" y="1182361"/>
                </a:lnTo>
                <a:lnTo>
                  <a:pt x="0" y="1182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23019" y="4894178"/>
            <a:ext cx="4619020" cy="1615096"/>
          </a:xfrm>
          <a:custGeom>
            <a:avLst/>
            <a:gdLst/>
            <a:ahLst/>
            <a:cxnLst/>
            <a:rect l="l" t="t" r="r" b="b"/>
            <a:pathLst>
              <a:path w="4619020" h="1615096">
                <a:moveTo>
                  <a:pt x="0" y="0"/>
                </a:moveTo>
                <a:lnTo>
                  <a:pt x="4619020" y="0"/>
                </a:lnTo>
                <a:lnTo>
                  <a:pt x="4619020" y="1615096"/>
                </a:lnTo>
                <a:lnTo>
                  <a:pt x="0" y="16150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906584" y="464288"/>
            <a:ext cx="5877821" cy="1749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XGBoost y CatBoost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4288" y="2319338"/>
            <a:ext cx="2822476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Función Objetivo: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4288" y="4313154"/>
            <a:ext cx="3592909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Función de Predicción: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6540" y="6614049"/>
            <a:ext cx="4321820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Hiperparámetros XGboost: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6540" y="7213006"/>
            <a:ext cx="4785498" cy="9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Número de Arboles : 550</a:t>
            </a:r>
          </a:p>
          <a:p>
            <a:pPr algn="l">
              <a:lnSpc>
                <a:spcPts val="3229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Profundidad máxima: 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4783" y="8162808"/>
            <a:ext cx="4345335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Hiperparámetros Catboost: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4783" y="8753357"/>
            <a:ext cx="5398347" cy="9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Número de Arboles : 1334</a:t>
            </a:r>
          </a:p>
          <a:p>
            <a:pPr algn="l">
              <a:lnSpc>
                <a:spcPts val="3229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Profundidad máxima: 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18618" y="8560389"/>
            <a:ext cx="5193921" cy="64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Catboost: Ordered Boosting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9558" y="474261"/>
            <a:ext cx="5057865" cy="9305858"/>
            <a:chOff x="0" y="0"/>
            <a:chExt cx="6743819" cy="124078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6743819" cy="12407810"/>
              <a:chOff x="0" y="0"/>
              <a:chExt cx="1537936" cy="28296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537936" cy="2829616"/>
              </a:xfrm>
              <a:custGeom>
                <a:avLst/>
                <a:gdLst/>
                <a:ahLst/>
                <a:cxnLst/>
                <a:rect l="l" t="t" r="r" b="b"/>
                <a:pathLst>
                  <a:path w="1537936" h="2829616">
                    <a:moveTo>
                      <a:pt x="0" y="0"/>
                    </a:moveTo>
                    <a:lnTo>
                      <a:pt x="1537936" y="0"/>
                    </a:lnTo>
                    <a:lnTo>
                      <a:pt x="1537936" y="2829616"/>
                    </a:lnTo>
                    <a:lnTo>
                      <a:pt x="0" y="28296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537936" cy="2867716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6743819" cy="12407810"/>
            </a:xfrm>
            <a:custGeom>
              <a:avLst/>
              <a:gdLst/>
              <a:ahLst/>
              <a:cxnLst/>
              <a:rect l="l" t="t" r="r" b="b"/>
              <a:pathLst>
                <a:path w="6743819" h="12407810">
                  <a:moveTo>
                    <a:pt x="0" y="0"/>
                  </a:moveTo>
                  <a:lnTo>
                    <a:pt x="6743819" y="0"/>
                  </a:lnTo>
                  <a:lnTo>
                    <a:pt x="6743819" y="12407810"/>
                  </a:lnTo>
                  <a:lnTo>
                    <a:pt x="0" y="1240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66178" r="-86250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8793465" y="6242286"/>
            <a:ext cx="7345671" cy="3807506"/>
          </a:xfrm>
          <a:custGeom>
            <a:avLst/>
            <a:gdLst/>
            <a:ahLst/>
            <a:cxnLst/>
            <a:rect l="l" t="t" r="r" b="b"/>
            <a:pathLst>
              <a:path w="7345671" h="3807506">
                <a:moveTo>
                  <a:pt x="0" y="0"/>
                </a:moveTo>
                <a:lnTo>
                  <a:pt x="7345671" y="0"/>
                </a:lnTo>
                <a:lnTo>
                  <a:pt x="7345671" y="3807506"/>
                </a:lnTo>
                <a:lnTo>
                  <a:pt x="0" y="3807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7850393" y="114895"/>
            <a:ext cx="9231815" cy="6127391"/>
          </a:xfrm>
          <a:custGeom>
            <a:avLst/>
            <a:gdLst/>
            <a:ahLst/>
            <a:cxnLst/>
            <a:rect l="l" t="t" r="r" b="b"/>
            <a:pathLst>
              <a:path w="9231815" h="6127391">
                <a:moveTo>
                  <a:pt x="0" y="0"/>
                </a:moveTo>
                <a:lnTo>
                  <a:pt x="9231815" y="0"/>
                </a:lnTo>
                <a:lnTo>
                  <a:pt x="9231815" y="6127391"/>
                </a:lnTo>
                <a:lnTo>
                  <a:pt x="0" y="6127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895344" y="3659295"/>
            <a:ext cx="4346291" cy="1194225"/>
          </a:xfrm>
          <a:custGeom>
            <a:avLst/>
            <a:gdLst/>
            <a:ahLst/>
            <a:cxnLst/>
            <a:rect l="l" t="t" r="r" b="b"/>
            <a:pathLst>
              <a:path w="4346291" h="1194225">
                <a:moveTo>
                  <a:pt x="0" y="0"/>
                </a:moveTo>
                <a:lnTo>
                  <a:pt x="4346292" y="0"/>
                </a:lnTo>
                <a:lnTo>
                  <a:pt x="4346292" y="1194225"/>
                </a:lnTo>
                <a:lnTo>
                  <a:pt x="0" y="11942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895344" y="5101170"/>
            <a:ext cx="4371078" cy="1802761"/>
          </a:xfrm>
          <a:custGeom>
            <a:avLst/>
            <a:gdLst/>
            <a:ahLst/>
            <a:cxnLst/>
            <a:rect l="l" t="t" r="r" b="b"/>
            <a:pathLst>
              <a:path w="4371078" h="1802761">
                <a:moveTo>
                  <a:pt x="0" y="0"/>
                </a:moveTo>
                <a:lnTo>
                  <a:pt x="4371078" y="0"/>
                </a:lnTo>
                <a:lnTo>
                  <a:pt x="4371078" y="1802761"/>
                </a:lnTo>
                <a:lnTo>
                  <a:pt x="0" y="18027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895344" y="952500"/>
            <a:ext cx="4306590" cy="145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Red Neuronal</a:t>
            </a:r>
          </a:p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Multicapa (MLP)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826166"/>
            <a:ext cx="2822476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Función Objetivo: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5344" y="7156974"/>
            <a:ext cx="2813745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E3D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Hiperparámetros: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5344" y="7747523"/>
            <a:ext cx="4785498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 1 : 1584 </a:t>
            </a:r>
          </a:p>
          <a:p>
            <a:pPr algn="l">
              <a:lnSpc>
                <a:spcPts val="3229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 2: 644 </a:t>
            </a:r>
          </a:p>
          <a:p>
            <a:pPr algn="l">
              <a:lnSpc>
                <a:spcPts val="3229"/>
              </a:lnSpc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Activación: Logistic</a:t>
            </a:r>
          </a:p>
          <a:p>
            <a:pPr algn="l">
              <a:lnSpc>
                <a:spcPts val="3229"/>
              </a:lnSpc>
            </a:pPr>
            <a:endParaRPr lang="en-US" sz="33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3841" y="0"/>
            <a:ext cx="1941502" cy="10287000"/>
            <a:chOff x="0" y="0"/>
            <a:chExt cx="2588669" cy="137160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588669" cy="13716000"/>
              <a:chOff x="0" y="0"/>
              <a:chExt cx="324103" cy="171725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4103" cy="1717253"/>
              </a:xfrm>
              <a:custGeom>
                <a:avLst/>
                <a:gdLst/>
                <a:ahLst/>
                <a:cxnLst/>
                <a:rect l="l" t="t" r="r" b="b"/>
                <a:pathLst>
                  <a:path w="324103" h="1717253">
                    <a:moveTo>
                      <a:pt x="0" y="0"/>
                    </a:moveTo>
                    <a:lnTo>
                      <a:pt x="324103" y="0"/>
                    </a:lnTo>
                    <a:lnTo>
                      <a:pt x="324103" y="1717253"/>
                    </a:lnTo>
                    <a:lnTo>
                      <a:pt x="0" y="171725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24103" cy="175535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588669" cy="13716000"/>
            </a:xfrm>
            <a:custGeom>
              <a:avLst/>
              <a:gdLst/>
              <a:ahLst/>
              <a:cxnLst/>
              <a:rect l="l" t="t" r="r" b="b"/>
              <a:pathLst>
                <a:path w="2588669" h="13716000">
                  <a:moveTo>
                    <a:pt x="0" y="0"/>
                  </a:moveTo>
                  <a:lnTo>
                    <a:pt x="2588669" y="0"/>
                  </a:lnTo>
                  <a:lnTo>
                    <a:pt x="25886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72551" r="-342372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288549" y="0"/>
            <a:ext cx="1941502" cy="10287000"/>
            <a:chOff x="0" y="0"/>
            <a:chExt cx="2588669" cy="1371600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588669" cy="13716000"/>
              <a:chOff x="0" y="0"/>
              <a:chExt cx="324103" cy="171725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24103" cy="1717253"/>
              </a:xfrm>
              <a:custGeom>
                <a:avLst/>
                <a:gdLst/>
                <a:ahLst/>
                <a:cxnLst/>
                <a:rect l="l" t="t" r="r" b="b"/>
                <a:pathLst>
                  <a:path w="324103" h="1717253">
                    <a:moveTo>
                      <a:pt x="0" y="0"/>
                    </a:moveTo>
                    <a:lnTo>
                      <a:pt x="324103" y="0"/>
                    </a:lnTo>
                    <a:lnTo>
                      <a:pt x="324103" y="1717253"/>
                    </a:lnTo>
                    <a:lnTo>
                      <a:pt x="0" y="171725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324103" cy="175535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0" y="0"/>
              <a:ext cx="2588669" cy="13716000"/>
            </a:xfrm>
            <a:custGeom>
              <a:avLst/>
              <a:gdLst/>
              <a:ahLst/>
              <a:cxnLst/>
              <a:rect l="l" t="t" r="r" b="b"/>
              <a:pathLst>
                <a:path w="2588669" h="13716000">
                  <a:moveTo>
                    <a:pt x="0" y="0"/>
                  </a:moveTo>
                  <a:lnTo>
                    <a:pt x="2588669" y="0"/>
                  </a:lnTo>
                  <a:lnTo>
                    <a:pt x="25886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72551" r="-342372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2" name="Freeform 12"/>
          <p:cNvSpPr/>
          <p:nvPr/>
        </p:nvSpPr>
        <p:spPr>
          <a:xfrm>
            <a:off x="2536429" y="1346954"/>
            <a:ext cx="13073352" cy="8665479"/>
          </a:xfrm>
          <a:custGeom>
            <a:avLst/>
            <a:gdLst/>
            <a:ahLst/>
            <a:cxnLst/>
            <a:rect l="l" t="t" r="r" b="b"/>
            <a:pathLst>
              <a:path w="13073352" h="8665479">
                <a:moveTo>
                  <a:pt x="0" y="0"/>
                </a:moveTo>
                <a:lnTo>
                  <a:pt x="13073352" y="0"/>
                </a:lnTo>
                <a:lnTo>
                  <a:pt x="13073352" y="8665479"/>
                </a:lnTo>
                <a:lnTo>
                  <a:pt x="0" y="8665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7705238" y="-2991"/>
            <a:ext cx="2877524" cy="95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Resultados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32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6150" y="7387207"/>
            <a:ext cx="6221134" cy="2588837"/>
          </a:xfrm>
          <a:custGeom>
            <a:avLst/>
            <a:gdLst/>
            <a:ahLst/>
            <a:cxnLst/>
            <a:rect l="l" t="t" r="r" b="b"/>
            <a:pathLst>
              <a:path w="6221134" h="2588837">
                <a:moveTo>
                  <a:pt x="0" y="0"/>
                </a:moveTo>
                <a:lnTo>
                  <a:pt x="6221134" y="0"/>
                </a:lnTo>
                <a:lnTo>
                  <a:pt x="6221134" y="2588837"/>
                </a:lnTo>
                <a:lnTo>
                  <a:pt x="0" y="2588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9473150" y="1133398"/>
            <a:ext cx="6113542" cy="2802934"/>
          </a:xfrm>
          <a:custGeom>
            <a:avLst/>
            <a:gdLst/>
            <a:ahLst/>
            <a:cxnLst/>
            <a:rect l="l" t="t" r="r" b="b"/>
            <a:pathLst>
              <a:path w="6113542" h="2802934">
                <a:moveTo>
                  <a:pt x="0" y="0"/>
                </a:moveTo>
                <a:lnTo>
                  <a:pt x="6113542" y="0"/>
                </a:lnTo>
                <a:lnTo>
                  <a:pt x="6113542" y="2802934"/>
                </a:lnTo>
                <a:lnTo>
                  <a:pt x="0" y="2802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2416150" y="1163279"/>
            <a:ext cx="6221134" cy="2622241"/>
          </a:xfrm>
          <a:custGeom>
            <a:avLst/>
            <a:gdLst/>
            <a:ahLst/>
            <a:cxnLst/>
            <a:rect l="l" t="t" r="r" b="b"/>
            <a:pathLst>
              <a:path w="6221134" h="2622241">
                <a:moveTo>
                  <a:pt x="0" y="0"/>
                </a:moveTo>
                <a:lnTo>
                  <a:pt x="6221134" y="0"/>
                </a:lnTo>
                <a:lnTo>
                  <a:pt x="6221134" y="2622241"/>
                </a:lnTo>
                <a:lnTo>
                  <a:pt x="0" y="2622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9339141" y="4297716"/>
            <a:ext cx="6247551" cy="2588837"/>
          </a:xfrm>
          <a:custGeom>
            <a:avLst/>
            <a:gdLst/>
            <a:ahLst/>
            <a:cxnLst/>
            <a:rect l="l" t="t" r="r" b="b"/>
            <a:pathLst>
              <a:path w="6247551" h="2588837">
                <a:moveTo>
                  <a:pt x="0" y="0"/>
                </a:moveTo>
                <a:lnTo>
                  <a:pt x="6247551" y="0"/>
                </a:lnTo>
                <a:lnTo>
                  <a:pt x="6247551" y="2588838"/>
                </a:lnTo>
                <a:lnTo>
                  <a:pt x="0" y="25888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2416150" y="4146905"/>
            <a:ext cx="6221134" cy="2588837"/>
          </a:xfrm>
          <a:custGeom>
            <a:avLst/>
            <a:gdLst/>
            <a:ahLst/>
            <a:cxnLst/>
            <a:rect l="l" t="t" r="r" b="b"/>
            <a:pathLst>
              <a:path w="6221134" h="2588837">
                <a:moveTo>
                  <a:pt x="0" y="0"/>
                </a:moveTo>
                <a:lnTo>
                  <a:pt x="6221134" y="0"/>
                </a:lnTo>
                <a:lnTo>
                  <a:pt x="6221134" y="2588837"/>
                </a:lnTo>
                <a:lnTo>
                  <a:pt x="0" y="25888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9339141" y="7288393"/>
            <a:ext cx="6247551" cy="2608136"/>
          </a:xfrm>
          <a:custGeom>
            <a:avLst/>
            <a:gdLst/>
            <a:ahLst/>
            <a:cxnLst/>
            <a:rect l="l" t="t" r="r" b="b"/>
            <a:pathLst>
              <a:path w="6247551" h="2608136">
                <a:moveTo>
                  <a:pt x="0" y="0"/>
                </a:moveTo>
                <a:lnTo>
                  <a:pt x="6247551" y="0"/>
                </a:lnTo>
                <a:lnTo>
                  <a:pt x="6247551" y="2608136"/>
                </a:lnTo>
                <a:lnTo>
                  <a:pt x="0" y="26081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5290378" y="964842"/>
            <a:ext cx="472678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SVR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39061" y="964842"/>
            <a:ext cx="581720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KNN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66676" y="3948468"/>
            <a:ext cx="1920081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Random Forest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46924" y="4099280"/>
            <a:ext cx="1075035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XGBoost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53084" y="7188771"/>
            <a:ext cx="1147266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CatBoost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84267" y="7089956"/>
            <a:ext cx="3184624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Red Neuronal Mutlticapa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83841" y="0"/>
            <a:ext cx="1941502" cy="10287000"/>
            <a:chOff x="0" y="0"/>
            <a:chExt cx="2588669" cy="137160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588669" cy="13716000"/>
              <a:chOff x="0" y="0"/>
              <a:chExt cx="324103" cy="171725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24103" cy="1717253"/>
              </a:xfrm>
              <a:custGeom>
                <a:avLst/>
                <a:gdLst/>
                <a:ahLst/>
                <a:cxnLst/>
                <a:rect l="l" t="t" r="r" b="b"/>
                <a:pathLst>
                  <a:path w="324103" h="1717253">
                    <a:moveTo>
                      <a:pt x="0" y="0"/>
                    </a:moveTo>
                    <a:lnTo>
                      <a:pt x="324103" y="0"/>
                    </a:lnTo>
                    <a:lnTo>
                      <a:pt x="324103" y="1717253"/>
                    </a:lnTo>
                    <a:lnTo>
                      <a:pt x="0" y="171725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324103" cy="175535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0" y="0"/>
              <a:ext cx="2588669" cy="13716000"/>
            </a:xfrm>
            <a:custGeom>
              <a:avLst/>
              <a:gdLst/>
              <a:ahLst/>
              <a:cxnLst/>
              <a:rect l="l" t="t" r="r" b="b"/>
              <a:pathLst>
                <a:path w="2588669" h="13716000">
                  <a:moveTo>
                    <a:pt x="0" y="0"/>
                  </a:moveTo>
                  <a:lnTo>
                    <a:pt x="2588669" y="0"/>
                  </a:lnTo>
                  <a:lnTo>
                    <a:pt x="25886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572551" r="-342372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288549" y="0"/>
            <a:ext cx="1941502" cy="10287000"/>
            <a:chOff x="0" y="0"/>
            <a:chExt cx="2588669" cy="13716000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588669" cy="13716000"/>
              <a:chOff x="0" y="0"/>
              <a:chExt cx="324103" cy="171725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24103" cy="1717253"/>
              </a:xfrm>
              <a:custGeom>
                <a:avLst/>
                <a:gdLst/>
                <a:ahLst/>
                <a:cxnLst/>
                <a:rect l="l" t="t" r="r" b="b"/>
                <a:pathLst>
                  <a:path w="324103" h="1717253">
                    <a:moveTo>
                      <a:pt x="0" y="0"/>
                    </a:moveTo>
                    <a:lnTo>
                      <a:pt x="324103" y="0"/>
                    </a:lnTo>
                    <a:lnTo>
                      <a:pt x="324103" y="1717253"/>
                    </a:lnTo>
                    <a:lnTo>
                      <a:pt x="0" y="171725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324103" cy="175535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0" y="0"/>
              <a:ext cx="2588669" cy="13716000"/>
            </a:xfrm>
            <a:custGeom>
              <a:avLst/>
              <a:gdLst/>
              <a:ahLst/>
              <a:cxnLst/>
              <a:rect l="l" t="t" r="r" b="b"/>
              <a:pathLst>
                <a:path w="2588669" h="13716000">
                  <a:moveTo>
                    <a:pt x="0" y="0"/>
                  </a:moveTo>
                  <a:lnTo>
                    <a:pt x="2588669" y="0"/>
                  </a:lnTo>
                  <a:lnTo>
                    <a:pt x="25886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572551" r="-342372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155927" y="-2991"/>
            <a:ext cx="3976146" cy="95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Valores SHAP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49236" y="916273"/>
            <a:ext cx="9789529" cy="9370727"/>
          </a:xfrm>
          <a:custGeom>
            <a:avLst/>
            <a:gdLst/>
            <a:ahLst/>
            <a:cxnLst/>
            <a:rect l="l" t="t" r="r" b="b"/>
            <a:pathLst>
              <a:path w="9789529" h="9370727">
                <a:moveTo>
                  <a:pt x="0" y="0"/>
                </a:moveTo>
                <a:lnTo>
                  <a:pt x="9789528" y="0"/>
                </a:lnTo>
                <a:lnTo>
                  <a:pt x="9789528" y="9370727"/>
                </a:lnTo>
                <a:lnTo>
                  <a:pt x="0" y="9370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2" b="-122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83841" y="0"/>
            <a:ext cx="1941502" cy="10287000"/>
            <a:chOff x="0" y="0"/>
            <a:chExt cx="2588669" cy="1371600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88669" cy="13716000"/>
              <a:chOff x="0" y="0"/>
              <a:chExt cx="324103" cy="171725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24103" cy="1717253"/>
              </a:xfrm>
              <a:custGeom>
                <a:avLst/>
                <a:gdLst/>
                <a:ahLst/>
                <a:cxnLst/>
                <a:rect l="l" t="t" r="r" b="b"/>
                <a:pathLst>
                  <a:path w="324103" h="1717253">
                    <a:moveTo>
                      <a:pt x="0" y="0"/>
                    </a:moveTo>
                    <a:lnTo>
                      <a:pt x="324103" y="0"/>
                    </a:lnTo>
                    <a:lnTo>
                      <a:pt x="324103" y="1717253"/>
                    </a:lnTo>
                    <a:lnTo>
                      <a:pt x="0" y="171725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324103" cy="175535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2588669" cy="13716000"/>
            </a:xfrm>
            <a:custGeom>
              <a:avLst/>
              <a:gdLst/>
              <a:ahLst/>
              <a:cxnLst/>
              <a:rect l="l" t="t" r="r" b="b"/>
              <a:pathLst>
                <a:path w="2588669" h="13716000">
                  <a:moveTo>
                    <a:pt x="0" y="0"/>
                  </a:moveTo>
                  <a:lnTo>
                    <a:pt x="2588669" y="0"/>
                  </a:lnTo>
                  <a:lnTo>
                    <a:pt x="25886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72551" r="-342372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88549" y="0"/>
            <a:ext cx="1941502" cy="10287000"/>
            <a:chOff x="0" y="0"/>
            <a:chExt cx="2588669" cy="1371600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588669" cy="13716000"/>
              <a:chOff x="0" y="0"/>
              <a:chExt cx="324103" cy="171725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24103" cy="1717253"/>
              </a:xfrm>
              <a:custGeom>
                <a:avLst/>
                <a:gdLst/>
                <a:ahLst/>
                <a:cxnLst/>
                <a:rect l="l" t="t" r="r" b="b"/>
                <a:pathLst>
                  <a:path w="324103" h="1717253">
                    <a:moveTo>
                      <a:pt x="0" y="0"/>
                    </a:moveTo>
                    <a:lnTo>
                      <a:pt x="324103" y="0"/>
                    </a:lnTo>
                    <a:lnTo>
                      <a:pt x="324103" y="1717253"/>
                    </a:lnTo>
                    <a:lnTo>
                      <a:pt x="0" y="171725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324103" cy="175535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2588669" cy="13716000"/>
            </a:xfrm>
            <a:custGeom>
              <a:avLst/>
              <a:gdLst/>
              <a:ahLst/>
              <a:cxnLst/>
              <a:rect l="l" t="t" r="r" b="b"/>
              <a:pathLst>
                <a:path w="2588669" h="13716000">
                  <a:moveTo>
                    <a:pt x="0" y="0"/>
                  </a:moveTo>
                  <a:lnTo>
                    <a:pt x="2588669" y="0"/>
                  </a:lnTo>
                  <a:lnTo>
                    <a:pt x="25886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72551" r="-342372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04736" y="-161925"/>
            <a:ext cx="5278527" cy="79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Importancia por Región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9558" y="474261"/>
            <a:ext cx="5057865" cy="9305858"/>
            <a:chOff x="0" y="0"/>
            <a:chExt cx="6743819" cy="1240781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6743819" cy="12407810"/>
              <a:chOff x="0" y="0"/>
              <a:chExt cx="1537936" cy="28296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537936" cy="2829616"/>
              </a:xfrm>
              <a:custGeom>
                <a:avLst/>
                <a:gdLst/>
                <a:ahLst/>
                <a:cxnLst/>
                <a:rect l="l" t="t" r="r" b="b"/>
                <a:pathLst>
                  <a:path w="1537936" h="2829616">
                    <a:moveTo>
                      <a:pt x="0" y="0"/>
                    </a:moveTo>
                    <a:lnTo>
                      <a:pt x="1537936" y="0"/>
                    </a:lnTo>
                    <a:lnTo>
                      <a:pt x="1537936" y="2829616"/>
                    </a:lnTo>
                    <a:lnTo>
                      <a:pt x="0" y="28296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537936" cy="2867716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6743819" cy="12407810"/>
            </a:xfrm>
            <a:custGeom>
              <a:avLst/>
              <a:gdLst/>
              <a:ahLst/>
              <a:cxnLst/>
              <a:rect l="l" t="t" r="r" b="b"/>
              <a:pathLst>
                <a:path w="6743819" h="12407810">
                  <a:moveTo>
                    <a:pt x="0" y="0"/>
                  </a:moveTo>
                  <a:lnTo>
                    <a:pt x="6743819" y="0"/>
                  </a:lnTo>
                  <a:lnTo>
                    <a:pt x="6743819" y="12407810"/>
                  </a:lnTo>
                  <a:lnTo>
                    <a:pt x="0" y="12407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66178" r="-86250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1209" y="1484840"/>
            <a:ext cx="4094562" cy="464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2"/>
              </a:lnSpc>
            </a:pPr>
            <a:r>
              <a:rPr lang="en-US" sz="515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Evaluación </a:t>
            </a:r>
          </a:p>
          <a:p>
            <a:pPr algn="ctr">
              <a:lnSpc>
                <a:spcPts val="7222"/>
              </a:lnSpc>
            </a:pPr>
            <a:r>
              <a:rPr lang="en-US" sz="515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incremental de</a:t>
            </a:r>
          </a:p>
          <a:p>
            <a:pPr algn="ctr">
              <a:lnSpc>
                <a:spcPts val="7222"/>
              </a:lnSpc>
            </a:pPr>
            <a:r>
              <a:rPr lang="en-US" sz="515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características </a:t>
            </a:r>
          </a:p>
          <a:p>
            <a:pPr algn="ctr">
              <a:lnSpc>
                <a:spcPts val="7222"/>
              </a:lnSpc>
            </a:pPr>
            <a:r>
              <a:rPr lang="en-US" sz="515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para modelo</a:t>
            </a:r>
          </a:p>
          <a:p>
            <a:pPr marL="0" lvl="0" indent="0" algn="ctr">
              <a:lnSpc>
                <a:spcPts val="7222"/>
              </a:lnSpc>
              <a:spcBef>
                <a:spcPct val="0"/>
              </a:spcBef>
            </a:pPr>
            <a:r>
              <a:rPr lang="en-US" sz="515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XGBoost</a:t>
            </a:r>
          </a:p>
        </p:txBody>
      </p:sp>
      <p:sp>
        <p:nvSpPr>
          <p:cNvPr id="8" name="Freeform 8"/>
          <p:cNvSpPr/>
          <p:nvPr/>
        </p:nvSpPr>
        <p:spPr>
          <a:xfrm>
            <a:off x="5953951" y="474261"/>
            <a:ext cx="11568703" cy="9487561"/>
          </a:xfrm>
          <a:custGeom>
            <a:avLst/>
            <a:gdLst/>
            <a:ahLst/>
            <a:cxnLst/>
            <a:rect l="l" t="t" r="r" b="b"/>
            <a:pathLst>
              <a:path w="11568703" h="9487561">
                <a:moveTo>
                  <a:pt x="0" y="0"/>
                </a:moveTo>
                <a:lnTo>
                  <a:pt x="11568703" y="0"/>
                </a:lnTo>
                <a:lnTo>
                  <a:pt x="11568703" y="9487561"/>
                </a:lnTo>
                <a:lnTo>
                  <a:pt x="0" y="94875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35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346854" y="-7523718"/>
            <a:ext cx="1594291" cy="17437545"/>
            <a:chOff x="0" y="0"/>
            <a:chExt cx="2125722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125722" cy="23250060"/>
              <a:chOff x="0" y="0"/>
              <a:chExt cx="266142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66142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266142" h="2910923">
                    <a:moveTo>
                      <a:pt x="0" y="0"/>
                    </a:moveTo>
                    <a:lnTo>
                      <a:pt x="266142" y="0"/>
                    </a:lnTo>
                    <a:lnTo>
                      <a:pt x="266142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266142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125722" cy="23250060"/>
            </a:xfrm>
            <a:custGeom>
              <a:avLst/>
              <a:gdLst/>
              <a:ahLst/>
              <a:cxnLst/>
              <a:rect l="l" t="t" r="r" b="b"/>
              <a:pathLst>
                <a:path w="2125722" h="23250060">
                  <a:moveTo>
                    <a:pt x="0" y="0"/>
                  </a:moveTo>
                  <a:lnTo>
                    <a:pt x="2125722" y="0"/>
                  </a:lnTo>
                  <a:lnTo>
                    <a:pt x="2125722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35113" r="-759962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6624041" y="3330484"/>
            <a:ext cx="6636563" cy="6608795"/>
          </a:xfrm>
          <a:custGeom>
            <a:avLst/>
            <a:gdLst/>
            <a:ahLst/>
            <a:cxnLst/>
            <a:rect l="l" t="t" r="r" b="b"/>
            <a:pathLst>
              <a:path w="6636563" h="6608795">
                <a:moveTo>
                  <a:pt x="0" y="0"/>
                </a:moveTo>
                <a:lnTo>
                  <a:pt x="6636563" y="0"/>
                </a:lnTo>
                <a:lnTo>
                  <a:pt x="6636563" y="6608795"/>
                </a:lnTo>
                <a:lnTo>
                  <a:pt x="0" y="6608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375714" y="3537712"/>
            <a:ext cx="5922596" cy="5805895"/>
          </a:xfrm>
          <a:custGeom>
            <a:avLst/>
            <a:gdLst/>
            <a:ahLst/>
            <a:cxnLst/>
            <a:rect l="l" t="t" r="r" b="b"/>
            <a:pathLst>
              <a:path w="5922596" h="5805895">
                <a:moveTo>
                  <a:pt x="0" y="0"/>
                </a:moveTo>
                <a:lnTo>
                  <a:pt x="5922597" y="0"/>
                </a:lnTo>
                <a:lnTo>
                  <a:pt x="5922597" y="5805895"/>
                </a:lnTo>
                <a:lnTo>
                  <a:pt x="0" y="5805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3832716" y="3327388"/>
            <a:ext cx="3817443" cy="6611891"/>
          </a:xfrm>
          <a:custGeom>
            <a:avLst/>
            <a:gdLst/>
            <a:ahLst/>
            <a:cxnLst/>
            <a:rect l="l" t="t" r="r" b="b"/>
            <a:pathLst>
              <a:path w="3817443" h="6611891">
                <a:moveTo>
                  <a:pt x="0" y="0"/>
                </a:moveTo>
                <a:lnTo>
                  <a:pt x="3817443" y="0"/>
                </a:lnTo>
                <a:lnTo>
                  <a:pt x="3817443" y="6611891"/>
                </a:lnTo>
                <a:lnTo>
                  <a:pt x="0" y="66118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444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3029209" y="388610"/>
            <a:ext cx="13097504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XGBoost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2106432"/>
            <a:ext cx="14505439" cy="91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Modelo Evaluado para las 20 Mejores Características: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610683" y="397909"/>
            <a:ext cx="1252089" cy="1594291"/>
          </a:xfrm>
          <a:custGeom>
            <a:avLst/>
            <a:gdLst/>
            <a:ahLst/>
            <a:cxnLst/>
            <a:rect l="l" t="t" r="r" b="b"/>
            <a:pathLst>
              <a:path w="1252089" h="1594291">
                <a:moveTo>
                  <a:pt x="0" y="0"/>
                </a:moveTo>
                <a:lnTo>
                  <a:pt x="1252089" y="0"/>
                </a:lnTo>
                <a:lnTo>
                  <a:pt x="1252089" y="1594291"/>
                </a:lnTo>
                <a:lnTo>
                  <a:pt x="0" y="15942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36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031459" y="-7208322"/>
            <a:ext cx="2225082" cy="17437545"/>
            <a:chOff x="0" y="0"/>
            <a:chExt cx="2966776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966776" cy="23250060"/>
              <a:chOff x="0" y="0"/>
              <a:chExt cx="371442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71442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371442" h="2910923">
                    <a:moveTo>
                      <a:pt x="0" y="0"/>
                    </a:moveTo>
                    <a:lnTo>
                      <a:pt x="371442" y="0"/>
                    </a:lnTo>
                    <a:lnTo>
                      <a:pt x="371442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71442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966776" cy="23250060"/>
            </a:xfrm>
            <a:custGeom>
              <a:avLst/>
              <a:gdLst/>
              <a:ahLst/>
              <a:cxnLst/>
              <a:rect l="l" t="t" r="r" b="b"/>
              <a:pathLst>
                <a:path w="2966776" h="23250060">
                  <a:moveTo>
                    <a:pt x="0" y="0"/>
                  </a:moveTo>
                  <a:lnTo>
                    <a:pt x="2966776" y="0"/>
                  </a:lnTo>
                  <a:lnTo>
                    <a:pt x="2966776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70795" r="-53034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61646" y="714375"/>
            <a:ext cx="14364709" cy="153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Conclusiones</a:t>
            </a:r>
          </a:p>
        </p:txBody>
      </p:sp>
      <p:sp>
        <p:nvSpPr>
          <p:cNvPr id="8" name="Freeform 8"/>
          <p:cNvSpPr/>
          <p:nvPr/>
        </p:nvSpPr>
        <p:spPr>
          <a:xfrm>
            <a:off x="16115287" y="397909"/>
            <a:ext cx="1747486" cy="2225082"/>
          </a:xfrm>
          <a:custGeom>
            <a:avLst/>
            <a:gdLst/>
            <a:ahLst/>
            <a:cxnLst/>
            <a:rect l="l" t="t" r="r" b="b"/>
            <a:pathLst>
              <a:path w="1747486" h="2225082">
                <a:moveTo>
                  <a:pt x="0" y="0"/>
                </a:moveTo>
                <a:lnTo>
                  <a:pt x="1747485" y="0"/>
                </a:lnTo>
                <a:lnTo>
                  <a:pt x="1747485" y="2225082"/>
                </a:lnTo>
                <a:lnTo>
                  <a:pt x="0" y="22250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961646" y="2782204"/>
            <a:ext cx="13808357" cy="6307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 </a:t>
            </a: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algoritmos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aprendizaje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máquina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captan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patrones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complejos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actividad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cerebral que no </a:t>
            </a: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pueden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apreciarse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 </a:t>
            </a: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estadística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clásica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Todos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algoritmos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son </a:t>
            </a: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óptimos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</a:t>
            </a: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realizar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 </a:t>
            </a: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estimación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edad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cerebral, </a:t>
            </a: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aunque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unos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son </a:t>
            </a: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mejores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que </a:t>
            </a: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otros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</a:t>
            </a: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región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occipital es la </a:t>
            </a: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más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influyente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 </a:t>
            </a: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momento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predecir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 </a:t>
            </a:r>
            <a:r>
              <a:rPr lang="en-US" sz="4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edad</a:t>
            </a:r>
            <a:r>
              <a:rPr lang="en-US" sz="4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cerebral.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031459" y="-7208322"/>
            <a:ext cx="2225082" cy="17437545"/>
            <a:chOff x="0" y="0"/>
            <a:chExt cx="2966776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966776" cy="23250060"/>
              <a:chOff x="0" y="0"/>
              <a:chExt cx="371442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71442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371442" h="2910923">
                    <a:moveTo>
                      <a:pt x="0" y="0"/>
                    </a:moveTo>
                    <a:lnTo>
                      <a:pt x="371442" y="0"/>
                    </a:lnTo>
                    <a:lnTo>
                      <a:pt x="371442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71442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966776" cy="23250060"/>
            </a:xfrm>
            <a:custGeom>
              <a:avLst/>
              <a:gdLst/>
              <a:ahLst/>
              <a:cxnLst/>
              <a:rect l="l" t="t" r="r" b="b"/>
              <a:pathLst>
                <a:path w="2966776" h="23250060">
                  <a:moveTo>
                    <a:pt x="0" y="0"/>
                  </a:moveTo>
                  <a:lnTo>
                    <a:pt x="2966776" y="0"/>
                  </a:lnTo>
                  <a:lnTo>
                    <a:pt x="2966776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70795" r="-53034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2974021"/>
            <a:ext cx="7354344" cy="6541123"/>
          </a:xfrm>
          <a:custGeom>
            <a:avLst/>
            <a:gdLst/>
            <a:ahLst/>
            <a:cxnLst/>
            <a:rect l="l" t="t" r="r" b="b"/>
            <a:pathLst>
              <a:path w="7354344" h="6541123">
                <a:moveTo>
                  <a:pt x="0" y="0"/>
                </a:moveTo>
                <a:lnTo>
                  <a:pt x="7354344" y="0"/>
                </a:lnTo>
                <a:lnTo>
                  <a:pt x="7354344" y="6541123"/>
                </a:lnTo>
                <a:lnTo>
                  <a:pt x="0" y="65411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71" t="-6255" r="-19452" b="-2121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6115287" y="397909"/>
            <a:ext cx="1747486" cy="2225082"/>
          </a:xfrm>
          <a:custGeom>
            <a:avLst/>
            <a:gdLst/>
            <a:ahLst/>
            <a:cxnLst/>
            <a:rect l="l" t="t" r="r" b="b"/>
            <a:pathLst>
              <a:path w="1747486" h="2225082">
                <a:moveTo>
                  <a:pt x="0" y="0"/>
                </a:moveTo>
                <a:lnTo>
                  <a:pt x="1747485" y="0"/>
                </a:lnTo>
                <a:lnTo>
                  <a:pt x="1747485" y="2225082"/>
                </a:lnTo>
                <a:lnTo>
                  <a:pt x="0" y="22250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9496799" y="2789695"/>
            <a:ext cx="7492230" cy="7080423"/>
          </a:xfrm>
          <a:custGeom>
            <a:avLst/>
            <a:gdLst/>
            <a:ahLst/>
            <a:cxnLst/>
            <a:rect l="l" t="t" r="r" b="b"/>
            <a:pathLst>
              <a:path w="7492230" h="7080423">
                <a:moveTo>
                  <a:pt x="0" y="0"/>
                </a:moveTo>
                <a:lnTo>
                  <a:pt x="7492231" y="0"/>
                </a:lnTo>
                <a:lnTo>
                  <a:pt x="7492231" y="7080423"/>
                </a:lnTo>
                <a:lnTo>
                  <a:pt x="0" y="7080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425228" y="460505"/>
            <a:ext cx="12890676" cy="1747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Edad Biológica Cerebral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699672" y="9191625"/>
            <a:ext cx="24691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699072" y="8574328"/>
            <a:ext cx="1367943" cy="1367943"/>
            <a:chOff x="0" y="0"/>
            <a:chExt cx="1823925" cy="182392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823925" cy="1823925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2"/>
                  </a:lnSpc>
                </a:pPr>
                <a:endParaRPr/>
              </a:p>
            </p:txBody>
          </p:sp>
        </p:grpSp>
        <p:sp>
          <p:nvSpPr>
            <p:cNvPr id="16" name="AutoShape 16"/>
            <p:cNvSpPr/>
            <p:nvPr/>
          </p:nvSpPr>
          <p:spPr>
            <a:xfrm>
              <a:off x="914235" y="815683"/>
              <a:ext cx="714957" cy="255134"/>
            </a:xfrm>
            <a:prstGeom prst="line">
              <a:avLst/>
            </a:prstGeom>
            <a:ln w="16758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s-CL"/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873313" y="777033"/>
              <a:ext cx="77299" cy="77299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12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031459" y="-7208322"/>
            <a:ext cx="2225082" cy="17437545"/>
            <a:chOff x="0" y="0"/>
            <a:chExt cx="2966776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966776" cy="23250060"/>
              <a:chOff x="0" y="0"/>
              <a:chExt cx="371442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71442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371442" h="2910923">
                    <a:moveTo>
                      <a:pt x="0" y="0"/>
                    </a:moveTo>
                    <a:lnTo>
                      <a:pt x="371442" y="0"/>
                    </a:lnTo>
                    <a:lnTo>
                      <a:pt x="371442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71442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966776" cy="23250060"/>
            </a:xfrm>
            <a:custGeom>
              <a:avLst/>
              <a:gdLst/>
              <a:ahLst/>
              <a:cxnLst/>
              <a:rect l="l" t="t" r="r" b="b"/>
              <a:pathLst>
                <a:path w="2966776" h="23250060">
                  <a:moveTo>
                    <a:pt x="0" y="0"/>
                  </a:moveTo>
                  <a:lnTo>
                    <a:pt x="2966776" y="0"/>
                  </a:lnTo>
                  <a:lnTo>
                    <a:pt x="2966776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70795" r="-53034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61646" y="714375"/>
            <a:ext cx="14364709" cy="153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Trabajos Actuales</a:t>
            </a:r>
          </a:p>
        </p:txBody>
      </p:sp>
      <p:sp>
        <p:nvSpPr>
          <p:cNvPr id="8" name="Freeform 8"/>
          <p:cNvSpPr/>
          <p:nvPr/>
        </p:nvSpPr>
        <p:spPr>
          <a:xfrm>
            <a:off x="16115287" y="397909"/>
            <a:ext cx="1747486" cy="2225082"/>
          </a:xfrm>
          <a:custGeom>
            <a:avLst/>
            <a:gdLst/>
            <a:ahLst/>
            <a:cxnLst/>
            <a:rect l="l" t="t" r="r" b="b"/>
            <a:pathLst>
              <a:path w="1747486" h="2225082">
                <a:moveTo>
                  <a:pt x="0" y="0"/>
                </a:moveTo>
                <a:lnTo>
                  <a:pt x="1747485" y="0"/>
                </a:lnTo>
                <a:lnTo>
                  <a:pt x="1747485" y="2225082"/>
                </a:lnTo>
                <a:lnTo>
                  <a:pt x="0" y="22250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865770" y="3731385"/>
            <a:ext cx="13808357" cy="4745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Estimación de la edad biológica cerebral vs la edad cronológica utilizando un solo electrodo.</a:t>
            </a:r>
          </a:p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Evaluación del modelo en Envejecimiento cerebral (Mayores de 40 años).</a:t>
            </a:r>
          </a:p>
          <a:p>
            <a:pPr marL="949954" lvl="1" indent="-474977" algn="l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Evaluación del modelo relacionando diversas patologías al envejecimiento cerebral.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38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60223" y="4564083"/>
            <a:ext cx="4326704" cy="95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Muchas Gracias</a:t>
            </a:r>
          </a:p>
        </p:txBody>
      </p:sp>
      <p:sp>
        <p:nvSpPr>
          <p:cNvPr id="3" name="Freeform 3"/>
          <p:cNvSpPr/>
          <p:nvPr/>
        </p:nvSpPr>
        <p:spPr>
          <a:xfrm>
            <a:off x="16115287" y="397909"/>
            <a:ext cx="1747486" cy="2225082"/>
          </a:xfrm>
          <a:custGeom>
            <a:avLst/>
            <a:gdLst/>
            <a:ahLst/>
            <a:cxnLst/>
            <a:rect l="l" t="t" r="r" b="b"/>
            <a:pathLst>
              <a:path w="1747486" h="2225082">
                <a:moveTo>
                  <a:pt x="0" y="0"/>
                </a:moveTo>
                <a:lnTo>
                  <a:pt x="1747485" y="0"/>
                </a:lnTo>
                <a:lnTo>
                  <a:pt x="1747485" y="2225082"/>
                </a:lnTo>
                <a:lnTo>
                  <a:pt x="0" y="2225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TextBox 4"/>
          <p:cNvSpPr txBox="1"/>
          <p:nvPr/>
        </p:nvSpPr>
        <p:spPr>
          <a:xfrm>
            <a:off x="1257024" y="1204303"/>
            <a:ext cx="9144000" cy="2756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4"/>
              </a:lnSpc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Hay quienes luchan un dia y son buenos. Hay otros que luchan un año y son mejores. Hay quienes luchan muchos años y son muy buenos. Pero hay los que luchan toda la vida: esos son los imprescindibles.</a:t>
            </a:r>
          </a:p>
          <a:p>
            <a:pPr marL="0" lvl="0" indent="0" algn="l">
              <a:lnSpc>
                <a:spcPts val="3584"/>
              </a:lnSpc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Bertolt Brecht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563495" y="-7740358"/>
            <a:ext cx="1161010" cy="17437545"/>
            <a:chOff x="0" y="0"/>
            <a:chExt cx="1548014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548014" cy="23250060"/>
              <a:chOff x="0" y="0"/>
              <a:chExt cx="193812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3812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193812" h="2910923">
                    <a:moveTo>
                      <a:pt x="0" y="0"/>
                    </a:moveTo>
                    <a:lnTo>
                      <a:pt x="193812" y="0"/>
                    </a:lnTo>
                    <a:lnTo>
                      <a:pt x="193812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93812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1548014" cy="23250060"/>
            </a:xfrm>
            <a:custGeom>
              <a:avLst/>
              <a:gdLst/>
              <a:ahLst/>
              <a:cxnLst/>
              <a:rect l="l" t="t" r="r" b="b"/>
              <a:pathLst>
                <a:path w="1548014" h="23250060">
                  <a:moveTo>
                    <a:pt x="0" y="0"/>
                  </a:moveTo>
                  <a:lnTo>
                    <a:pt x="1548014" y="0"/>
                  </a:lnTo>
                  <a:lnTo>
                    <a:pt x="1548014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14709" r="-106223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322848" y="5490793"/>
            <a:ext cx="3388419" cy="3203742"/>
          </a:xfrm>
          <a:custGeom>
            <a:avLst/>
            <a:gdLst/>
            <a:ahLst/>
            <a:cxnLst/>
            <a:rect l="l" t="t" r="r" b="b"/>
            <a:pathLst>
              <a:path w="3388419" h="3203742">
                <a:moveTo>
                  <a:pt x="0" y="0"/>
                </a:moveTo>
                <a:lnTo>
                  <a:pt x="3388419" y="0"/>
                </a:lnTo>
                <a:lnTo>
                  <a:pt x="3388419" y="3203742"/>
                </a:lnTo>
                <a:lnTo>
                  <a:pt x="0" y="3203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3711267" y="5746583"/>
            <a:ext cx="2495287" cy="2484352"/>
          </a:xfrm>
          <a:custGeom>
            <a:avLst/>
            <a:gdLst/>
            <a:ahLst/>
            <a:cxnLst/>
            <a:rect l="l" t="t" r="r" b="b"/>
            <a:pathLst>
              <a:path w="2495287" h="2484352">
                <a:moveTo>
                  <a:pt x="0" y="0"/>
                </a:moveTo>
                <a:lnTo>
                  <a:pt x="2495286" y="0"/>
                </a:lnTo>
                <a:lnTo>
                  <a:pt x="2495286" y="2484352"/>
                </a:lnTo>
                <a:lnTo>
                  <a:pt x="0" y="2484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03203" b="-10439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3613975" y="8448692"/>
            <a:ext cx="2689870" cy="809608"/>
          </a:xfrm>
          <a:custGeom>
            <a:avLst/>
            <a:gdLst/>
            <a:ahLst/>
            <a:cxnLst/>
            <a:rect l="l" t="t" r="r" b="b"/>
            <a:pathLst>
              <a:path w="2689870" h="809608">
                <a:moveTo>
                  <a:pt x="0" y="0"/>
                </a:moveTo>
                <a:lnTo>
                  <a:pt x="2689870" y="0"/>
                </a:lnTo>
                <a:lnTo>
                  <a:pt x="2689870" y="809608"/>
                </a:lnTo>
                <a:lnTo>
                  <a:pt x="0" y="809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4460" t="-341471" b="-238820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6435198" y="5905544"/>
            <a:ext cx="3140557" cy="3078674"/>
          </a:xfrm>
          <a:custGeom>
            <a:avLst/>
            <a:gdLst/>
            <a:ahLst/>
            <a:cxnLst/>
            <a:rect l="l" t="t" r="r" b="b"/>
            <a:pathLst>
              <a:path w="3140557" h="3078674">
                <a:moveTo>
                  <a:pt x="0" y="0"/>
                </a:moveTo>
                <a:lnTo>
                  <a:pt x="3140558" y="0"/>
                </a:lnTo>
                <a:lnTo>
                  <a:pt x="3140558" y="3078674"/>
                </a:lnTo>
                <a:lnTo>
                  <a:pt x="0" y="3078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Freeform 11"/>
          <p:cNvSpPr/>
          <p:nvPr/>
        </p:nvSpPr>
        <p:spPr>
          <a:xfrm>
            <a:off x="322848" y="2287051"/>
            <a:ext cx="3388419" cy="3203742"/>
          </a:xfrm>
          <a:custGeom>
            <a:avLst/>
            <a:gdLst/>
            <a:ahLst/>
            <a:cxnLst/>
            <a:rect l="l" t="t" r="r" b="b"/>
            <a:pathLst>
              <a:path w="3388419" h="3203742">
                <a:moveTo>
                  <a:pt x="0" y="0"/>
                </a:moveTo>
                <a:lnTo>
                  <a:pt x="3388419" y="0"/>
                </a:lnTo>
                <a:lnTo>
                  <a:pt x="3388419" y="3203742"/>
                </a:lnTo>
                <a:lnTo>
                  <a:pt x="0" y="32037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2" name="Freeform 12"/>
          <p:cNvSpPr/>
          <p:nvPr/>
        </p:nvSpPr>
        <p:spPr>
          <a:xfrm>
            <a:off x="3711267" y="1617312"/>
            <a:ext cx="2495287" cy="2466853"/>
          </a:xfrm>
          <a:custGeom>
            <a:avLst/>
            <a:gdLst/>
            <a:ahLst/>
            <a:cxnLst/>
            <a:rect l="l" t="t" r="r" b="b"/>
            <a:pathLst>
              <a:path w="2495287" h="2466853">
                <a:moveTo>
                  <a:pt x="0" y="0"/>
                </a:moveTo>
                <a:lnTo>
                  <a:pt x="2495286" y="0"/>
                </a:lnTo>
                <a:lnTo>
                  <a:pt x="2495286" y="2466853"/>
                </a:lnTo>
                <a:lnTo>
                  <a:pt x="0" y="24668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01485" b="-10410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3613975" y="4225038"/>
            <a:ext cx="2821224" cy="918462"/>
          </a:xfrm>
          <a:custGeom>
            <a:avLst/>
            <a:gdLst/>
            <a:ahLst/>
            <a:cxnLst/>
            <a:rect l="l" t="t" r="r" b="b"/>
            <a:pathLst>
              <a:path w="2821224" h="918462">
                <a:moveTo>
                  <a:pt x="0" y="0"/>
                </a:moveTo>
                <a:lnTo>
                  <a:pt x="2821223" y="0"/>
                </a:lnTo>
                <a:lnTo>
                  <a:pt x="2821223" y="918462"/>
                </a:lnTo>
                <a:lnTo>
                  <a:pt x="0" y="9184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4740" t="-317705" b="-21210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>
            <a:off x="6435198" y="1958320"/>
            <a:ext cx="2962737" cy="2904358"/>
          </a:xfrm>
          <a:custGeom>
            <a:avLst/>
            <a:gdLst/>
            <a:ahLst/>
            <a:cxnLst/>
            <a:rect l="l" t="t" r="r" b="b"/>
            <a:pathLst>
              <a:path w="2962737" h="2904358">
                <a:moveTo>
                  <a:pt x="0" y="0"/>
                </a:moveTo>
                <a:lnTo>
                  <a:pt x="2962737" y="0"/>
                </a:lnTo>
                <a:lnTo>
                  <a:pt x="2962737" y="2904357"/>
                </a:lnTo>
                <a:lnTo>
                  <a:pt x="0" y="29043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>
            <a:off x="9575756" y="2023942"/>
            <a:ext cx="2828854" cy="2773113"/>
          </a:xfrm>
          <a:custGeom>
            <a:avLst/>
            <a:gdLst/>
            <a:ahLst/>
            <a:cxnLst/>
            <a:rect l="l" t="t" r="r" b="b"/>
            <a:pathLst>
              <a:path w="2828854" h="2773113">
                <a:moveTo>
                  <a:pt x="0" y="0"/>
                </a:moveTo>
                <a:lnTo>
                  <a:pt x="2828854" y="0"/>
                </a:lnTo>
                <a:lnTo>
                  <a:pt x="2828854" y="2773113"/>
                </a:lnTo>
                <a:lnTo>
                  <a:pt x="0" y="27731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Freeform 16"/>
          <p:cNvSpPr/>
          <p:nvPr/>
        </p:nvSpPr>
        <p:spPr>
          <a:xfrm>
            <a:off x="12404610" y="2117729"/>
            <a:ext cx="2650501" cy="2585538"/>
          </a:xfrm>
          <a:custGeom>
            <a:avLst/>
            <a:gdLst/>
            <a:ahLst/>
            <a:cxnLst/>
            <a:rect l="l" t="t" r="r" b="b"/>
            <a:pathLst>
              <a:path w="2650501" h="2585538">
                <a:moveTo>
                  <a:pt x="0" y="0"/>
                </a:moveTo>
                <a:lnTo>
                  <a:pt x="2650501" y="0"/>
                </a:lnTo>
                <a:lnTo>
                  <a:pt x="2650501" y="2585538"/>
                </a:lnTo>
                <a:lnTo>
                  <a:pt x="0" y="25855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15055111" y="2098731"/>
            <a:ext cx="2637509" cy="2585538"/>
          </a:xfrm>
          <a:custGeom>
            <a:avLst/>
            <a:gdLst/>
            <a:ahLst/>
            <a:cxnLst/>
            <a:rect l="l" t="t" r="r" b="b"/>
            <a:pathLst>
              <a:path w="2637509" h="2585538">
                <a:moveTo>
                  <a:pt x="0" y="0"/>
                </a:moveTo>
                <a:lnTo>
                  <a:pt x="2637509" y="0"/>
                </a:lnTo>
                <a:lnTo>
                  <a:pt x="2637509" y="2585538"/>
                </a:lnTo>
                <a:lnTo>
                  <a:pt x="0" y="25855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Freeform 18"/>
          <p:cNvSpPr/>
          <p:nvPr/>
        </p:nvSpPr>
        <p:spPr>
          <a:xfrm>
            <a:off x="14320827" y="3949850"/>
            <a:ext cx="1716902" cy="1694409"/>
          </a:xfrm>
          <a:custGeom>
            <a:avLst/>
            <a:gdLst/>
            <a:ahLst/>
            <a:cxnLst/>
            <a:rect l="l" t="t" r="r" b="b"/>
            <a:pathLst>
              <a:path w="1716902" h="1694409">
                <a:moveTo>
                  <a:pt x="0" y="0"/>
                </a:moveTo>
                <a:lnTo>
                  <a:pt x="1716902" y="0"/>
                </a:lnTo>
                <a:lnTo>
                  <a:pt x="1716902" y="1694410"/>
                </a:lnTo>
                <a:lnTo>
                  <a:pt x="0" y="169441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9" name="Freeform 19"/>
          <p:cNvSpPr/>
          <p:nvPr/>
        </p:nvSpPr>
        <p:spPr>
          <a:xfrm>
            <a:off x="9559559" y="6032076"/>
            <a:ext cx="2845051" cy="2788991"/>
          </a:xfrm>
          <a:custGeom>
            <a:avLst/>
            <a:gdLst/>
            <a:ahLst/>
            <a:cxnLst/>
            <a:rect l="l" t="t" r="r" b="b"/>
            <a:pathLst>
              <a:path w="2845051" h="2788991">
                <a:moveTo>
                  <a:pt x="0" y="0"/>
                </a:moveTo>
                <a:lnTo>
                  <a:pt x="2845051" y="0"/>
                </a:lnTo>
                <a:lnTo>
                  <a:pt x="2845051" y="2788991"/>
                </a:lnTo>
                <a:lnTo>
                  <a:pt x="0" y="278899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>
            <a:off x="12426709" y="6068695"/>
            <a:ext cx="2713915" cy="2647397"/>
          </a:xfrm>
          <a:custGeom>
            <a:avLst/>
            <a:gdLst/>
            <a:ahLst/>
            <a:cxnLst/>
            <a:rect l="l" t="t" r="r" b="b"/>
            <a:pathLst>
              <a:path w="2713915" h="2647397">
                <a:moveTo>
                  <a:pt x="0" y="0"/>
                </a:moveTo>
                <a:lnTo>
                  <a:pt x="2713915" y="0"/>
                </a:lnTo>
                <a:lnTo>
                  <a:pt x="2713915" y="2647398"/>
                </a:lnTo>
                <a:lnTo>
                  <a:pt x="0" y="264739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>
            <a:off x="15055111" y="6068695"/>
            <a:ext cx="2644561" cy="2592451"/>
          </a:xfrm>
          <a:custGeom>
            <a:avLst/>
            <a:gdLst/>
            <a:ahLst/>
            <a:cxnLst/>
            <a:rect l="l" t="t" r="r" b="b"/>
            <a:pathLst>
              <a:path w="2644561" h="2592451">
                <a:moveTo>
                  <a:pt x="0" y="0"/>
                </a:moveTo>
                <a:lnTo>
                  <a:pt x="2644561" y="0"/>
                </a:lnTo>
                <a:lnTo>
                  <a:pt x="2644561" y="2592451"/>
                </a:lnTo>
                <a:lnTo>
                  <a:pt x="0" y="259245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Freeform 22"/>
          <p:cNvSpPr/>
          <p:nvPr/>
        </p:nvSpPr>
        <p:spPr>
          <a:xfrm>
            <a:off x="14320827" y="8230935"/>
            <a:ext cx="1642958" cy="1621434"/>
          </a:xfrm>
          <a:custGeom>
            <a:avLst/>
            <a:gdLst/>
            <a:ahLst/>
            <a:cxnLst/>
            <a:rect l="l" t="t" r="r" b="b"/>
            <a:pathLst>
              <a:path w="1642958" h="1621434">
                <a:moveTo>
                  <a:pt x="0" y="0"/>
                </a:moveTo>
                <a:lnTo>
                  <a:pt x="1642958" y="0"/>
                </a:lnTo>
                <a:lnTo>
                  <a:pt x="1642958" y="1621434"/>
                </a:lnTo>
                <a:lnTo>
                  <a:pt x="0" y="162143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3" name="TextBox 23"/>
          <p:cNvSpPr txBox="1"/>
          <p:nvPr/>
        </p:nvSpPr>
        <p:spPr>
          <a:xfrm>
            <a:off x="2154171" y="222256"/>
            <a:ext cx="13312913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Mejora del modelo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587729" y="-7764593"/>
            <a:ext cx="1112541" cy="17437545"/>
            <a:chOff x="0" y="0"/>
            <a:chExt cx="1483388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83388" cy="23250060"/>
              <a:chOff x="0" y="0"/>
              <a:chExt cx="185721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5721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185721" h="2910923">
                    <a:moveTo>
                      <a:pt x="0" y="0"/>
                    </a:moveTo>
                    <a:lnTo>
                      <a:pt x="185721" y="0"/>
                    </a:lnTo>
                    <a:lnTo>
                      <a:pt x="185721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85721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1483388" cy="23250060"/>
            </a:xfrm>
            <a:custGeom>
              <a:avLst/>
              <a:gdLst/>
              <a:ahLst/>
              <a:cxnLst/>
              <a:rect l="l" t="t" r="r" b="b"/>
              <a:pathLst>
                <a:path w="1483388" h="23250060">
                  <a:moveTo>
                    <a:pt x="0" y="0"/>
                  </a:moveTo>
                  <a:lnTo>
                    <a:pt x="1483388" y="0"/>
                  </a:lnTo>
                  <a:lnTo>
                    <a:pt x="1483388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91591" r="-1110691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425228" y="3163275"/>
            <a:ext cx="5615392" cy="5504744"/>
          </a:xfrm>
          <a:custGeom>
            <a:avLst/>
            <a:gdLst/>
            <a:ahLst/>
            <a:cxnLst/>
            <a:rect l="l" t="t" r="r" b="b"/>
            <a:pathLst>
              <a:path w="5615392" h="5504744">
                <a:moveTo>
                  <a:pt x="0" y="0"/>
                </a:moveTo>
                <a:lnTo>
                  <a:pt x="5615392" y="0"/>
                </a:lnTo>
                <a:lnTo>
                  <a:pt x="5615392" y="5504744"/>
                </a:lnTo>
                <a:lnTo>
                  <a:pt x="0" y="5504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6040620" y="2658875"/>
            <a:ext cx="6303347" cy="6608795"/>
          </a:xfrm>
          <a:custGeom>
            <a:avLst/>
            <a:gdLst/>
            <a:ahLst/>
            <a:cxnLst/>
            <a:rect l="l" t="t" r="r" b="b"/>
            <a:pathLst>
              <a:path w="6303347" h="6608795">
                <a:moveTo>
                  <a:pt x="0" y="0"/>
                </a:moveTo>
                <a:lnTo>
                  <a:pt x="6303347" y="0"/>
                </a:lnTo>
                <a:lnTo>
                  <a:pt x="6303347" y="6608795"/>
                </a:lnTo>
                <a:lnTo>
                  <a:pt x="0" y="66087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2854441" y="2658875"/>
            <a:ext cx="4309141" cy="6611891"/>
          </a:xfrm>
          <a:custGeom>
            <a:avLst/>
            <a:gdLst/>
            <a:ahLst/>
            <a:cxnLst/>
            <a:rect l="l" t="t" r="r" b="b"/>
            <a:pathLst>
              <a:path w="4309141" h="6611891">
                <a:moveTo>
                  <a:pt x="0" y="0"/>
                </a:moveTo>
                <a:lnTo>
                  <a:pt x="4309141" y="0"/>
                </a:lnTo>
                <a:lnTo>
                  <a:pt x="4309141" y="6611890"/>
                </a:lnTo>
                <a:lnTo>
                  <a:pt x="0" y="66118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003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2154171" y="222256"/>
            <a:ext cx="13312913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Aplicaciones: Caso Clínico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5228" y="1533101"/>
            <a:ext cx="7780328" cy="91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Modelo Basado en 1 electrodo: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587729" y="-7764593"/>
            <a:ext cx="1112541" cy="17437545"/>
            <a:chOff x="0" y="0"/>
            <a:chExt cx="1483388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483388" cy="23250060"/>
              <a:chOff x="0" y="0"/>
              <a:chExt cx="185721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5721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185721" h="2910923">
                    <a:moveTo>
                      <a:pt x="0" y="0"/>
                    </a:moveTo>
                    <a:lnTo>
                      <a:pt x="185721" y="0"/>
                    </a:lnTo>
                    <a:lnTo>
                      <a:pt x="185721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85721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1483388" cy="23250060"/>
            </a:xfrm>
            <a:custGeom>
              <a:avLst/>
              <a:gdLst/>
              <a:ahLst/>
              <a:cxnLst/>
              <a:rect l="l" t="t" r="r" b="b"/>
              <a:pathLst>
                <a:path w="1483388" h="23250060">
                  <a:moveTo>
                    <a:pt x="0" y="0"/>
                  </a:moveTo>
                  <a:lnTo>
                    <a:pt x="1483388" y="0"/>
                  </a:lnTo>
                  <a:lnTo>
                    <a:pt x="1483388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91591" r="-1110691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143040" y="2449325"/>
            <a:ext cx="7133362" cy="7045023"/>
          </a:xfrm>
          <a:custGeom>
            <a:avLst/>
            <a:gdLst/>
            <a:ahLst/>
            <a:cxnLst/>
            <a:rect l="l" t="t" r="r" b="b"/>
            <a:pathLst>
              <a:path w="7133362" h="7045023">
                <a:moveTo>
                  <a:pt x="0" y="0"/>
                </a:moveTo>
                <a:lnTo>
                  <a:pt x="7133363" y="0"/>
                </a:lnTo>
                <a:lnTo>
                  <a:pt x="7133363" y="7045023"/>
                </a:lnTo>
                <a:lnTo>
                  <a:pt x="0" y="70450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7276403" y="2567349"/>
            <a:ext cx="6687696" cy="6808975"/>
          </a:xfrm>
          <a:custGeom>
            <a:avLst/>
            <a:gdLst/>
            <a:ahLst/>
            <a:cxnLst/>
            <a:rect l="l" t="t" r="r" b="b"/>
            <a:pathLst>
              <a:path w="6687696" h="6808975">
                <a:moveTo>
                  <a:pt x="0" y="0"/>
                </a:moveTo>
                <a:lnTo>
                  <a:pt x="6687695" y="0"/>
                </a:lnTo>
                <a:lnTo>
                  <a:pt x="6687695" y="6808975"/>
                </a:lnTo>
                <a:lnTo>
                  <a:pt x="0" y="6808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4246286" y="2449325"/>
            <a:ext cx="3067568" cy="2939342"/>
          </a:xfrm>
          <a:custGeom>
            <a:avLst/>
            <a:gdLst/>
            <a:ahLst/>
            <a:cxnLst/>
            <a:rect l="l" t="t" r="r" b="b"/>
            <a:pathLst>
              <a:path w="3067568" h="2939342">
                <a:moveTo>
                  <a:pt x="0" y="0"/>
                </a:moveTo>
                <a:lnTo>
                  <a:pt x="3067567" y="0"/>
                </a:lnTo>
                <a:lnTo>
                  <a:pt x="3067567" y="2939341"/>
                </a:lnTo>
                <a:lnTo>
                  <a:pt x="0" y="2939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3964098" y="5442675"/>
            <a:ext cx="2050799" cy="4051673"/>
          </a:xfrm>
          <a:custGeom>
            <a:avLst/>
            <a:gdLst/>
            <a:ahLst/>
            <a:cxnLst/>
            <a:rect l="l" t="t" r="r" b="b"/>
            <a:pathLst>
              <a:path w="2050799" h="4051673">
                <a:moveTo>
                  <a:pt x="0" y="0"/>
                </a:moveTo>
                <a:lnTo>
                  <a:pt x="2050800" y="0"/>
                </a:lnTo>
                <a:lnTo>
                  <a:pt x="2050800" y="4051673"/>
                </a:lnTo>
                <a:lnTo>
                  <a:pt x="0" y="40516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9756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2154171" y="222256"/>
            <a:ext cx="13312913" cy="13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Aplicaciones: Envejecimiento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5228" y="1533101"/>
            <a:ext cx="13222771" cy="91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Modelo Basado en mayores de 40 Años y pacientes: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318235" y="5526795"/>
            <a:ext cx="1511940" cy="3967553"/>
          </a:xfrm>
          <a:custGeom>
            <a:avLst/>
            <a:gdLst/>
            <a:ahLst/>
            <a:cxnLst/>
            <a:rect l="l" t="t" r="r" b="b"/>
            <a:pathLst>
              <a:path w="1511940" h="3967553">
                <a:moveTo>
                  <a:pt x="0" y="0"/>
                </a:moveTo>
                <a:lnTo>
                  <a:pt x="1511940" y="0"/>
                </a:lnTo>
                <a:lnTo>
                  <a:pt x="1511940" y="3967553"/>
                </a:lnTo>
                <a:lnTo>
                  <a:pt x="0" y="39675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7978" t="-2120"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01410" y="278603"/>
            <a:ext cx="12980269" cy="9729793"/>
          </a:xfrm>
          <a:custGeom>
            <a:avLst/>
            <a:gdLst/>
            <a:ahLst/>
            <a:cxnLst/>
            <a:rect l="l" t="t" r="r" b="b"/>
            <a:pathLst>
              <a:path w="12980269" h="9729793">
                <a:moveTo>
                  <a:pt x="0" y="0"/>
                </a:moveTo>
                <a:lnTo>
                  <a:pt x="12980269" y="0"/>
                </a:lnTo>
                <a:lnTo>
                  <a:pt x="12980269" y="9729794"/>
                </a:lnTo>
                <a:lnTo>
                  <a:pt x="0" y="9729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-83841" y="0"/>
            <a:ext cx="1941502" cy="10287000"/>
            <a:chOff x="0" y="0"/>
            <a:chExt cx="2588669" cy="1371600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88669" cy="13716000"/>
              <a:chOff x="0" y="0"/>
              <a:chExt cx="324103" cy="171725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24103" cy="1717253"/>
              </a:xfrm>
              <a:custGeom>
                <a:avLst/>
                <a:gdLst/>
                <a:ahLst/>
                <a:cxnLst/>
                <a:rect l="l" t="t" r="r" b="b"/>
                <a:pathLst>
                  <a:path w="324103" h="1717253">
                    <a:moveTo>
                      <a:pt x="0" y="0"/>
                    </a:moveTo>
                    <a:lnTo>
                      <a:pt x="324103" y="0"/>
                    </a:lnTo>
                    <a:lnTo>
                      <a:pt x="324103" y="1717253"/>
                    </a:lnTo>
                    <a:lnTo>
                      <a:pt x="0" y="171725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324103" cy="175535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2588669" cy="13716000"/>
            </a:xfrm>
            <a:custGeom>
              <a:avLst/>
              <a:gdLst/>
              <a:ahLst/>
              <a:cxnLst/>
              <a:rect l="l" t="t" r="r" b="b"/>
              <a:pathLst>
                <a:path w="2588669" h="13716000">
                  <a:moveTo>
                    <a:pt x="0" y="0"/>
                  </a:moveTo>
                  <a:lnTo>
                    <a:pt x="2588669" y="0"/>
                  </a:lnTo>
                  <a:lnTo>
                    <a:pt x="25886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72551" r="-342372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88549" y="0"/>
            <a:ext cx="1941502" cy="10287000"/>
            <a:chOff x="0" y="0"/>
            <a:chExt cx="2588669" cy="1371600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588669" cy="13716000"/>
              <a:chOff x="0" y="0"/>
              <a:chExt cx="324103" cy="171725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24103" cy="1717253"/>
              </a:xfrm>
              <a:custGeom>
                <a:avLst/>
                <a:gdLst/>
                <a:ahLst/>
                <a:cxnLst/>
                <a:rect l="l" t="t" r="r" b="b"/>
                <a:pathLst>
                  <a:path w="324103" h="1717253">
                    <a:moveTo>
                      <a:pt x="0" y="0"/>
                    </a:moveTo>
                    <a:lnTo>
                      <a:pt x="324103" y="0"/>
                    </a:lnTo>
                    <a:lnTo>
                      <a:pt x="324103" y="1717253"/>
                    </a:lnTo>
                    <a:lnTo>
                      <a:pt x="0" y="171725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324103" cy="175535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2588669" cy="13716000"/>
            </a:xfrm>
            <a:custGeom>
              <a:avLst/>
              <a:gdLst/>
              <a:ahLst/>
              <a:cxnLst/>
              <a:rect l="l" t="t" r="r" b="b"/>
              <a:pathLst>
                <a:path w="2588669" h="13716000">
                  <a:moveTo>
                    <a:pt x="0" y="0"/>
                  </a:moveTo>
                  <a:lnTo>
                    <a:pt x="2588669" y="0"/>
                  </a:lnTo>
                  <a:lnTo>
                    <a:pt x="25886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72551" r="-342372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576212" y="9191625"/>
            <a:ext cx="49383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17108" y="5541169"/>
            <a:ext cx="20165528" cy="12486036"/>
            <a:chOff x="0" y="0"/>
            <a:chExt cx="5311086" cy="32885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1086" cy="3288503"/>
            </a:xfrm>
            <a:custGeom>
              <a:avLst/>
              <a:gdLst/>
              <a:ahLst/>
              <a:cxnLst/>
              <a:rect l="l" t="t" r="r" b="b"/>
              <a:pathLst>
                <a:path w="5311086" h="3288503">
                  <a:moveTo>
                    <a:pt x="0" y="0"/>
                  </a:moveTo>
                  <a:lnTo>
                    <a:pt x="5311086" y="0"/>
                  </a:lnTo>
                  <a:lnTo>
                    <a:pt x="5311086" y="3288503"/>
                  </a:lnTo>
                  <a:lnTo>
                    <a:pt x="0" y="32885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311086" cy="3336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106333" y="5842522"/>
            <a:ext cx="9722697" cy="7292023"/>
          </a:xfrm>
          <a:custGeom>
            <a:avLst/>
            <a:gdLst/>
            <a:ahLst/>
            <a:cxnLst/>
            <a:rect l="l" t="t" r="r" b="b"/>
            <a:pathLst>
              <a:path w="9722697" h="7292023">
                <a:moveTo>
                  <a:pt x="0" y="0"/>
                </a:moveTo>
                <a:lnTo>
                  <a:pt x="9722698" y="0"/>
                </a:lnTo>
                <a:lnTo>
                  <a:pt x="9722698" y="7292023"/>
                </a:lnTo>
                <a:lnTo>
                  <a:pt x="0" y="729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6" name="Group 6"/>
          <p:cNvGrpSpPr/>
          <p:nvPr/>
        </p:nvGrpSpPr>
        <p:grpSpPr>
          <a:xfrm>
            <a:off x="-83841" y="0"/>
            <a:ext cx="2472364" cy="10287000"/>
            <a:chOff x="0" y="0"/>
            <a:chExt cx="3296485" cy="1371600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296485" cy="13716000"/>
              <a:chOff x="0" y="0"/>
              <a:chExt cx="412722" cy="171725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12722" cy="1717253"/>
              </a:xfrm>
              <a:custGeom>
                <a:avLst/>
                <a:gdLst/>
                <a:ahLst/>
                <a:cxnLst/>
                <a:rect l="l" t="t" r="r" b="b"/>
                <a:pathLst>
                  <a:path w="412722" h="1717253">
                    <a:moveTo>
                      <a:pt x="0" y="0"/>
                    </a:moveTo>
                    <a:lnTo>
                      <a:pt x="412722" y="0"/>
                    </a:lnTo>
                    <a:lnTo>
                      <a:pt x="412722" y="1717253"/>
                    </a:lnTo>
                    <a:lnTo>
                      <a:pt x="0" y="171725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12722" cy="175535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0" y="0"/>
              <a:ext cx="3296485" cy="13716000"/>
            </a:xfrm>
            <a:custGeom>
              <a:avLst/>
              <a:gdLst/>
              <a:ahLst/>
              <a:cxnLst/>
              <a:rect l="l" t="t" r="r" b="b"/>
              <a:pathLst>
                <a:path w="3296485" h="13716000">
                  <a:moveTo>
                    <a:pt x="0" y="0"/>
                  </a:moveTo>
                  <a:lnTo>
                    <a:pt x="3296485" y="0"/>
                  </a:lnTo>
                  <a:lnTo>
                    <a:pt x="3296485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38877" r="-258122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700261" y="0"/>
            <a:ext cx="2587739" cy="10287000"/>
            <a:chOff x="0" y="0"/>
            <a:chExt cx="3450319" cy="1371600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450319" cy="13716000"/>
              <a:chOff x="0" y="0"/>
              <a:chExt cx="431982" cy="171725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31982" cy="1717253"/>
              </a:xfrm>
              <a:custGeom>
                <a:avLst/>
                <a:gdLst/>
                <a:ahLst/>
                <a:cxnLst/>
                <a:rect l="l" t="t" r="r" b="b"/>
                <a:pathLst>
                  <a:path w="431982" h="1717253">
                    <a:moveTo>
                      <a:pt x="0" y="0"/>
                    </a:moveTo>
                    <a:lnTo>
                      <a:pt x="431982" y="0"/>
                    </a:lnTo>
                    <a:lnTo>
                      <a:pt x="431982" y="1717253"/>
                    </a:lnTo>
                    <a:lnTo>
                      <a:pt x="0" y="171725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431982" cy="175535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0" y="0"/>
              <a:ext cx="3450319" cy="13716000"/>
            </a:xfrm>
            <a:custGeom>
              <a:avLst/>
              <a:gdLst/>
              <a:ahLst/>
              <a:cxnLst/>
              <a:rect l="l" t="t" r="r" b="b"/>
              <a:pathLst>
                <a:path w="3450319" h="13716000">
                  <a:moveTo>
                    <a:pt x="0" y="0"/>
                  </a:moveTo>
                  <a:lnTo>
                    <a:pt x="3450319" y="0"/>
                  </a:lnTo>
                  <a:lnTo>
                    <a:pt x="345031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17081" r="-24438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951523" y="920618"/>
            <a:ext cx="3775790" cy="377579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2844123" y="2609200"/>
            <a:ext cx="1480066" cy="52816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20" name="Group 20"/>
          <p:cNvGrpSpPr/>
          <p:nvPr/>
        </p:nvGrpSpPr>
        <p:grpSpPr>
          <a:xfrm>
            <a:off x="12759408" y="2529190"/>
            <a:ext cx="160020" cy="16002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079739" cy="3436960"/>
          </a:xfrm>
          <a:custGeom>
            <a:avLst/>
            <a:gdLst/>
            <a:ahLst/>
            <a:cxnLst/>
            <a:rect l="l" t="t" r="r" b="b"/>
            <a:pathLst>
              <a:path w="12079739" h="3436960">
                <a:moveTo>
                  <a:pt x="0" y="0"/>
                </a:moveTo>
                <a:lnTo>
                  <a:pt x="12079739" y="0"/>
                </a:lnTo>
                <a:lnTo>
                  <a:pt x="12079739" y="3436960"/>
                </a:lnTo>
                <a:lnTo>
                  <a:pt x="0" y="3436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358268" y="3436960"/>
            <a:ext cx="9489416" cy="5941023"/>
          </a:xfrm>
          <a:custGeom>
            <a:avLst/>
            <a:gdLst/>
            <a:ahLst/>
            <a:cxnLst/>
            <a:rect l="l" t="t" r="r" b="b"/>
            <a:pathLst>
              <a:path w="9489416" h="5941023">
                <a:moveTo>
                  <a:pt x="0" y="0"/>
                </a:moveTo>
                <a:lnTo>
                  <a:pt x="9489415" y="0"/>
                </a:lnTo>
                <a:lnTo>
                  <a:pt x="9489415" y="5941023"/>
                </a:lnTo>
                <a:lnTo>
                  <a:pt x="0" y="59410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1637314" y="405938"/>
            <a:ext cx="5461446" cy="4524876"/>
          </a:xfrm>
          <a:custGeom>
            <a:avLst/>
            <a:gdLst/>
            <a:ahLst/>
            <a:cxnLst/>
            <a:rect l="l" t="t" r="r" b="b"/>
            <a:pathLst>
              <a:path w="5461446" h="4524876">
                <a:moveTo>
                  <a:pt x="0" y="0"/>
                </a:moveTo>
                <a:lnTo>
                  <a:pt x="5461446" y="0"/>
                </a:lnTo>
                <a:lnTo>
                  <a:pt x="5461446" y="4524876"/>
                </a:lnTo>
                <a:lnTo>
                  <a:pt x="0" y="4524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1266507" y="5143500"/>
            <a:ext cx="6375331" cy="4878987"/>
          </a:xfrm>
          <a:custGeom>
            <a:avLst/>
            <a:gdLst/>
            <a:ahLst/>
            <a:cxnLst/>
            <a:rect l="l" t="t" r="r" b="b"/>
            <a:pathLst>
              <a:path w="6375331" h="4878987">
                <a:moveTo>
                  <a:pt x="0" y="0"/>
                </a:moveTo>
                <a:lnTo>
                  <a:pt x="6375331" y="0"/>
                </a:lnTo>
                <a:lnTo>
                  <a:pt x="6375331" y="4878987"/>
                </a:lnTo>
                <a:lnTo>
                  <a:pt x="0" y="4878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794062" y="9320833"/>
            <a:ext cx="6021189" cy="905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R2 = 0.37 (0.06),</a:t>
            </a:r>
          </a:p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Mean Absolute Error (MAE) = 6.87(0.69)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368" y="358099"/>
            <a:ext cx="11956545" cy="1985019"/>
          </a:xfrm>
          <a:custGeom>
            <a:avLst/>
            <a:gdLst/>
            <a:ahLst/>
            <a:cxnLst/>
            <a:rect l="l" t="t" r="r" b="b"/>
            <a:pathLst>
              <a:path w="11956545" h="1985019">
                <a:moveTo>
                  <a:pt x="0" y="0"/>
                </a:moveTo>
                <a:lnTo>
                  <a:pt x="11956545" y="0"/>
                </a:lnTo>
                <a:lnTo>
                  <a:pt x="11956545" y="1985019"/>
                </a:lnTo>
                <a:lnTo>
                  <a:pt x="0" y="1985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365368" y="2755168"/>
            <a:ext cx="14641871" cy="4871449"/>
          </a:xfrm>
          <a:custGeom>
            <a:avLst/>
            <a:gdLst/>
            <a:ahLst/>
            <a:cxnLst/>
            <a:rect l="l" t="t" r="r" b="b"/>
            <a:pathLst>
              <a:path w="14641871" h="4871449">
                <a:moveTo>
                  <a:pt x="0" y="0"/>
                </a:moveTo>
                <a:lnTo>
                  <a:pt x="14641871" y="0"/>
                </a:lnTo>
                <a:lnTo>
                  <a:pt x="14641871" y="4871449"/>
                </a:lnTo>
                <a:lnTo>
                  <a:pt x="0" y="4871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031459" y="-7208322"/>
            <a:ext cx="2225082" cy="17437545"/>
            <a:chOff x="0" y="0"/>
            <a:chExt cx="2966776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966776" cy="23250060"/>
              <a:chOff x="0" y="0"/>
              <a:chExt cx="371442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71442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371442" h="2910923">
                    <a:moveTo>
                      <a:pt x="0" y="0"/>
                    </a:moveTo>
                    <a:lnTo>
                      <a:pt x="371442" y="0"/>
                    </a:lnTo>
                    <a:lnTo>
                      <a:pt x="371442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71442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966776" cy="23250060"/>
            </a:xfrm>
            <a:custGeom>
              <a:avLst/>
              <a:gdLst/>
              <a:ahLst/>
              <a:cxnLst/>
              <a:rect l="l" t="t" r="r" b="b"/>
              <a:pathLst>
                <a:path w="2966776" h="23250060">
                  <a:moveTo>
                    <a:pt x="0" y="0"/>
                  </a:moveTo>
                  <a:lnTo>
                    <a:pt x="2966776" y="0"/>
                  </a:lnTo>
                  <a:lnTo>
                    <a:pt x="2966776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70795" r="-53034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2622991"/>
            <a:ext cx="15026766" cy="7235465"/>
          </a:xfrm>
          <a:custGeom>
            <a:avLst/>
            <a:gdLst/>
            <a:ahLst/>
            <a:cxnLst/>
            <a:rect l="l" t="t" r="r" b="b"/>
            <a:pathLst>
              <a:path w="15026766" h="7235465">
                <a:moveTo>
                  <a:pt x="0" y="0"/>
                </a:moveTo>
                <a:lnTo>
                  <a:pt x="15026766" y="0"/>
                </a:lnTo>
                <a:lnTo>
                  <a:pt x="15026766" y="7235465"/>
                </a:lnTo>
                <a:lnTo>
                  <a:pt x="0" y="72354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0" y="460478"/>
            <a:ext cx="12658978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Electroencefalograma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51988" y="3306376"/>
            <a:ext cx="1358801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0.5 - 4 Hz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82759" y="4488110"/>
            <a:ext cx="1104215" cy="495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4 - 8 Hz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44961" y="5669845"/>
            <a:ext cx="1269306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8 - 12 Hz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07159" y="6851579"/>
            <a:ext cx="1434405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12 - 30 Hz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62411" y="8033314"/>
            <a:ext cx="1599506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30 - 100 Hz</a:t>
            </a:r>
          </a:p>
        </p:txBody>
      </p:sp>
      <p:sp>
        <p:nvSpPr>
          <p:cNvPr id="14" name="Freeform 14"/>
          <p:cNvSpPr/>
          <p:nvPr/>
        </p:nvSpPr>
        <p:spPr>
          <a:xfrm>
            <a:off x="16117184" y="397909"/>
            <a:ext cx="1745588" cy="2222667"/>
          </a:xfrm>
          <a:custGeom>
            <a:avLst/>
            <a:gdLst/>
            <a:ahLst/>
            <a:cxnLst/>
            <a:rect l="l" t="t" r="r" b="b"/>
            <a:pathLst>
              <a:path w="1745588" h="2222667">
                <a:moveTo>
                  <a:pt x="0" y="0"/>
                </a:moveTo>
                <a:lnTo>
                  <a:pt x="1745588" y="0"/>
                </a:lnTo>
                <a:lnTo>
                  <a:pt x="1745588" y="2222667"/>
                </a:lnTo>
                <a:lnTo>
                  <a:pt x="0" y="2222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TextBox 15"/>
          <p:cNvSpPr txBox="1"/>
          <p:nvPr/>
        </p:nvSpPr>
        <p:spPr>
          <a:xfrm>
            <a:off x="17699672" y="9191625"/>
            <a:ext cx="24691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7586" y="244511"/>
            <a:ext cx="11170085" cy="9572806"/>
          </a:xfrm>
          <a:custGeom>
            <a:avLst/>
            <a:gdLst/>
            <a:ahLst/>
            <a:cxnLst/>
            <a:rect l="l" t="t" r="r" b="b"/>
            <a:pathLst>
              <a:path w="11170085" h="9572806">
                <a:moveTo>
                  <a:pt x="0" y="0"/>
                </a:moveTo>
                <a:lnTo>
                  <a:pt x="11170085" y="0"/>
                </a:lnTo>
                <a:lnTo>
                  <a:pt x="11170085" y="9572806"/>
                </a:lnTo>
                <a:lnTo>
                  <a:pt x="0" y="9572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217484"/>
            <a:ext cx="16230600" cy="5852033"/>
          </a:xfrm>
          <a:custGeom>
            <a:avLst/>
            <a:gdLst/>
            <a:ahLst/>
            <a:cxnLst/>
            <a:rect l="l" t="t" r="r" b="b"/>
            <a:pathLst>
              <a:path w="16230600" h="5852033">
                <a:moveTo>
                  <a:pt x="0" y="0"/>
                </a:moveTo>
                <a:lnTo>
                  <a:pt x="16230600" y="0"/>
                </a:lnTo>
                <a:lnTo>
                  <a:pt x="16230600" y="5852032"/>
                </a:lnTo>
                <a:lnTo>
                  <a:pt x="0" y="5852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031459" y="-7208322"/>
            <a:ext cx="2225082" cy="17437545"/>
            <a:chOff x="0" y="0"/>
            <a:chExt cx="2966776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966776" cy="23250060"/>
              <a:chOff x="0" y="0"/>
              <a:chExt cx="371442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71442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371442" h="2910923">
                    <a:moveTo>
                      <a:pt x="0" y="0"/>
                    </a:moveTo>
                    <a:lnTo>
                      <a:pt x="371442" y="0"/>
                    </a:lnTo>
                    <a:lnTo>
                      <a:pt x="371442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71442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966776" cy="23250060"/>
            </a:xfrm>
            <a:custGeom>
              <a:avLst/>
              <a:gdLst/>
              <a:ahLst/>
              <a:cxnLst/>
              <a:rect l="l" t="t" r="r" b="b"/>
              <a:pathLst>
                <a:path w="2966776" h="23250060">
                  <a:moveTo>
                    <a:pt x="0" y="0"/>
                  </a:moveTo>
                  <a:lnTo>
                    <a:pt x="2966776" y="0"/>
                  </a:lnTo>
                  <a:lnTo>
                    <a:pt x="2966776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70795" r="-530345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2622991"/>
            <a:ext cx="15026766" cy="7235465"/>
          </a:xfrm>
          <a:custGeom>
            <a:avLst/>
            <a:gdLst/>
            <a:ahLst/>
            <a:cxnLst/>
            <a:rect l="l" t="t" r="r" b="b"/>
            <a:pathLst>
              <a:path w="15026766" h="7235465">
                <a:moveTo>
                  <a:pt x="0" y="0"/>
                </a:moveTo>
                <a:lnTo>
                  <a:pt x="15026766" y="0"/>
                </a:lnTo>
                <a:lnTo>
                  <a:pt x="15026766" y="7235465"/>
                </a:lnTo>
                <a:lnTo>
                  <a:pt x="0" y="72354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8" name="Group 8"/>
          <p:cNvGrpSpPr/>
          <p:nvPr/>
        </p:nvGrpSpPr>
        <p:grpSpPr>
          <a:xfrm>
            <a:off x="10873612" y="5442453"/>
            <a:ext cx="6788305" cy="1187038"/>
            <a:chOff x="0" y="0"/>
            <a:chExt cx="1787866" cy="31263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7866" cy="312636"/>
            </a:xfrm>
            <a:custGeom>
              <a:avLst/>
              <a:gdLst/>
              <a:ahLst/>
              <a:cxnLst/>
              <a:rect l="l" t="t" r="r" b="b"/>
              <a:pathLst>
                <a:path w="1787866" h="312636">
                  <a:moveTo>
                    <a:pt x="0" y="0"/>
                  </a:moveTo>
                  <a:lnTo>
                    <a:pt x="1787866" y="0"/>
                  </a:lnTo>
                  <a:lnTo>
                    <a:pt x="1787866" y="312636"/>
                  </a:lnTo>
                  <a:lnTo>
                    <a:pt x="0" y="312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1A1A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787866" cy="360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12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0" y="460478"/>
            <a:ext cx="12658978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Electroencefalograma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51988" y="3306376"/>
            <a:ext cx="1358801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0.5 - 4 Hz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182759" y="4488110"/>
            <a:ext cx="1104215" cy="495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4 - 8 Hz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44961" y="5669845"/>
            <a:ext cx="1269306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8 - 12 Hz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07159" y="6851579"/>
            <a:ext cx="1434405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12 - 30 Hz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062411" y="8033314"/>
            <a:ext cx="1599506" cy="49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30 - 100 Hz</a:t>
            </a:r>
          </a:p>
        </p:txBody>
      </p:sp>
      <p:sp>
        <p:nvSpPr>
          <p:cNvPr id="17" name="Freeform 17"/>
          <p:cNvSpPr/>
          <p:nvPr/>
        </p:nvSpPr>
        <p:spPr>
          <a:xfrm>
            <a:off x="16182759" y="397909"/>
            <a:ext cx="1680013" cy="2139169"/>
          </a:xfrm>
          <a:custGeom>
            <a:avLst/>
            <a:gdLst/>
            <a:ahLst/>
            <a:cxnLst/>
            <a:rect l="l" t="t" r="r" b="b"/>
            <a:pathLst>
              <a:path w="1680013" h="2139169">
                <a:moveTo>
                  <a:pt x="0" y="0"/>
                </a:moveTo>
                <a:lnTo>
                  <a:pt x="1680013" y="0"/>
                </a:lnTo>
                <a:lnTo>
                  <a:pt x="1680013" y="2139169"/>
                </a:lnTo>
                <a:lnTo>
                  <a:pt x="0" y="2139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TextBox 18"/>
          <p:cNvSpPr txBox="1"/>
          <p:nvPr/>
        </p:nvSpPr>
        <p:spPr>
          <a:xfrm>
            <a:off x="17699672" y="9191625"/>
            <a:ext cx="24691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58343" y="1335573"/>
            <a:ext cx="6122845" cy="7615855"/>
          </a:xfrm>
          <a:custGeom>
            <a:avLst/>
            <a:gdLst/>
            <a:ahLst/>
            <a:cxnLst/>
            <a:rect l="l" t="t" r="r" b="b"/>
            <a:pathLst>
              <a:path w="6122845" h="7615855">
                <a:moveTo>
                  <a:pt x="0" y="0"/>
                </a:moveTo>
                <a:lnTo>
                  <a:pt x="6122845" y="0"/>
                </a:lnTo>
                <a:lnTo>
                  <a:pt x="6122845" y="7615854"/>
                </a:lnTo>
                <a:lnTo>
                  <a:pt x="0" y="7615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" name="Group 3"/>
          <p:cNvGrpSpPr/>
          <p:nvPr/>
        </p:nvGrpSpPr>
        <p:grpSpPr>
          <a:xfrm>
            <a:off x="16288549" y="0"/>
            <a:ext cx="1941502" cy="10287000"/>
            <a:chOff x="0" y="0"/>
            <a:chExt cx="2588669" cy="1371600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588669" cy="13716000"/>
              <a:chOff x="0" y="0"/>
              <a:chExt cx="324103" cy="171725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24103" cy="1717253"/>
              </a:xfrm>
              <a:custGeom>
                <a:avLst/>
                <a:gdLst/>
                <a:ahLst/>
                <a:cxnLst/>
                <a:rect l="l" t="t" r="r" b="b"/>
                <a:pathLst>
                  <a:path w="324103" h="1717253">
                    <a:moveTo>
                      <a:pt x="0" y="0"/>
                    </a:moveTo>
                    <a:lnTo>
                      <a:pt x="324103" y="0"/>
                    </a:lnTo>
                    <a:lnTo>
                      <a:pt x="324103" y="1717253"/>
                    </a:lnTo>
                    <a:lnTo>
                      <a:pt x="0" y="171725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324103" cy="175535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0" y="0"/>
              <a:ext cx="2588669" cy="13716000"/>
            </a:xfrm>
            <a:custGeom>
              <a:avLst/>
              <a:gdLst/>
              <a:ahLst/>
              <a:cxnLst/>
              <a:rect l="l" t="t" r="r" b="b"/>
              <a:pathLst>
                <a:path w="2588669" h="13716000">
                  <a:moveTo>
                    <a:pt x="0" y="0"/>
                  </a:moveTo>
                  <a:lnTo>
                    <a:pt x="2588669" y="0"/>
                  </a:lnTo>
                  <a:lnTo>
                    <a:pt x="25886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72551" r="-342372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949" y="0"/>
            <a:ext cx="1941502" cy="10287000"/>
            <a:chOff x="0" y="0"/>
            <a:chExt cx="2588669" cy="1371600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588669" cy="13716000"/>
              <a:chOff x="0" y="0"/>
              <a:chExt cx="324103" cy="171725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24103" cy="1717253"/>
              </a:xfrm>
              <a:custGeom>
                <a:avLst/>
                <a:gdLst/>
                <a:ahLst/>
                <a:cxnLst/>
                <a:rect l="l" t="t" r="r" b="b"/>
                <a:pathLst>
                  <a:path w="324103" h="1717253">
                    <a:moveTo>
                      <a:pt x="0" y="0"/>
                    </a:moveTo>
                    <a:lnTo>
                      <a:pt x="324103" y="0"/>
                    </a:lnTo>
                    <a:lnTo>
                      <a:pt x="324103" y="1717253"/>
                    </a:lnTo>
                    <a:lnTo>
                      <a:pt x="0" y="171725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324103" cy="175535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2588669" cy="13716000"/>
            </a:xfrm>
            <a:custGeom>
              <a:avLst/>
              <a:gdLst/>
              <a:ahLst/>
              <a:cxnLst/>
              <a:rect l="l" t="t" r="r" b="b"/>
              <a:pathLst>
                <a:path w="2588669" h="13716000">
                  <a:moveTo>
                    <a:pt x="0" y="0"/>
                  </a:moveTo>
                  <a:lnTo>
                    <a:pt x="2588669" y="0"/>
                  </a:lnTo>
                  <a:lnTo>
                    <a:pt x="2588669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72551" r="-342372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3" name="Freeform 13"/>
          <p:cNvSpPr/>
          <p:nvPr/>
        </p:nvSpPr>
        <p:spPr>
          <a:xfrm>
            <a:off x="8407733" y="1335573"/>
            <a:ext cx="7880816" cy="7819087"/>
          </a:xfrm>
          <a:custGeom>
            <a:avLst/>
            <a:gdLst/>
            <a:ahLst/>
            <a:cxnLst/>
            <a:rect l="l" t="t" r="r" b="b"/>
            <a:pathLst>
              <a:path w="7880816" h="7819087">
                <a:moveTo>
                  <a:pt x="0" y="0"/>
                </a:moveTo>
                <a:lnTo>
                  <a:pt x="7880816" y="0"/>
                </a:lnTo>
                <a:lnTo>
                  <a:pt x="7880816" y="7819087"/>
                </a:lnTo>
                <a:lnTo>
                  <a:pt x="0" y="7819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5635766" y="33757"/>
            <a:ext cx="7922121" cy="1244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Espectro de Frecuencia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699672" y="9191625"/>
            <a:ext cx="24691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212696" y="-7389560"/>
            <a:ext cx="1862607" cy="17437545"/>
            <a:chOff x="0" y="0"/>
            <a:chExt cx="2483476" cy="232500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83476" cy="23250060"/>
              <a:chOff x="0" y="0"/>
              <a:chExt cx="310933" cy="291092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10933" cy="2910923"/>
              </a:xfrm>
              <a:custGeom>
                <a:avLst/>
                <a:gdLst/>
                <a:ahLst/>
                <a:cxnLst/>
                <a:rect l="l" t="t" r="r" b="b"/>
                <a:pathLst>
                  <a:path w="310933" h="2910923">
                    <a:moveTo>
                      <a:pt x="0" y="0"/>
                    </a:moveTo>
                    <a:lnTo>
                      <a:pt x="310933" y="0"/>
                    </a:lnTo>
                    <a:lnTo>
                      <a:pt x="310933" y="2910923"/>
                    </a:lnTo>
                    <a:lnTo>
                      <a:pt x="0" y="291092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310933" cy="2949023"/>
              </a:xfrm>
              <a:prstGeom prst="rect">
                <a:avLst/>
              </a:prstGeom>
            </p:spPr>
            <p:txBody>
              <a:bodyPr lIns="39219" tIns="39219" rIns="39219" bIns="3921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2483476" cy="23250060"/>
            </a:xfrm>
            <a:custGeom>
              <a:avLst/>
              <a:gdLst/>
              <a:ahLst/>
              <a:cxnLst/>
              <a:rect l="l" t="t" r="r" b="b"/>
              <a:pathLst>
                <a:path w="2483476" h="23250060">
                  <a:moveTo>
                    <a:pt x="0" y="0"/>
                  </a:moveTo>
                  <a:lnTo>
                    <a:pt x="2483476" y="0"/>
                  </a:lnTo>
                  <a:lnTo>
                    <a:pt x="2483476" y="23250060"/>
                  </a:lnTo>
                  <a:lnTo>
                    <a:pt x="0" y="23250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49988" r="-643284" b="-657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7" name="Freeform 7"/>
          <p:cNvSpPr/>
          <p:nvPr/>
        </p:nvSpPr>
        <p:spPr>
          <a:xfrm>
            <a:off x="2183072" y="1028700"/>
            <a:ext cx="13131189" cy="9065991"/>
          </a:xfrm>
          <a:custGeom>
            <a:avLst/>
            <a:gdLst/>
            <a:ahLst/>
            <a:cxnLst/>
            <a:rect l="l" t="t" r="r" b="b"/>
            <a:pathLst>
              <a:path w="13131189" h="9065991">
                <a:moveTo>
                  <a:pt x="0" y="0"/>
                </a:moveTo>
                <a:lnTo>
                  <a:pt x="13131189" y="0"/>
                </a:lnTo>
                <a:lnTo>
                  <a:pt x="13131189" y="9065991"/>
                </a:lnTo>
                <a:lnTo>
                  <a:pt x="0" y="9065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TextBox 8"/>
          <p:cNvSpPr txBox="1"/>
          <p:nvPr/>
        </p:nvSpPr>
        <p:spPr>
          <a:xfrm>
            <a:off x="1041870" y="810729"/>
            <a:ext cx="15467084" cy="102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00"/>
              </a:lnSpc>
            </a:pPr>
            <a:r>
              <a:rPr lang="en-US" sz="6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Estimación de la Edad Cerebral</a:t>
            </a:r>
          </a:p>
        </p:txBody>
      </p:sp>
      <p:sp>
        <p:nvSpPr>
          <p:cNvPr id="9" name="Freeform 9"/>
          <p:cNvSpPr/>
          <p:nvPr/>
        </p:nvSpPr>
        <p:spPr>
          <a:xfrm>
            <a:off x="16399959" y="397909"/>
            <a:ext cx="1462813" cy="1862607"/>
          </a:xfrm>
          <a:custGeom>
            <a:avLst/>
            <a:gdLst/>
            <a:ahLst/>
            <a:cxnLst/>
            <a:rect l="l" t="t" r="r" b="b"/>
            <a:pathLst>
              <a:path w="1462813" h="1862607">
                <a:moveTo>
                  <a:pt x="0" y="0"/>
                </a:moveTo>
                <a:lnTo>
                  <a:pt x="1462813" y="0"/>
                </a:lnTo>
                <a:lnTo>
                  <a:pt x="1462813" y="1862607"/>
                </a:lnTo>
                <a:lnTo>
                  <a:pt x="0" y="18626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17699672" y="9191625"/>
            <a:ext cx="24691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2435" y="431195"/>
            <a:ext cx="13708378" cy="6094516"/>
          </a:xfrm>
          <a:custGeom>
            <a:avLst/>
            <a:gdLst/>
            <a:ahLst/>
            <a:cxnLst/>
            <a:rect l="l" t="t" r="r" b="b"/>
            <a:pathLst>
              <a:path w="13708378" h="6094516">
                <a:moveTo>
                  <a:pt x="0" y="0"/>
                </a:moveTo>
                <a:lnTo>
                  <a:pt x="13708378" y="0"/>
                </a:lnTo>
                <a:lnTo>
                  <a:pt x="13708378" y="6094517"/>
                </a:lnTo>
                <a:lnTo>
                  <a:pt x="0" y="6094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4484729" y="18586"/>
            <a:ext cx="3227827" cy="3698167"/>
          </a:xfrm>
          <a:custGeom>
            <a:avLst/>
            <a:gdLst/>
            <a:ahLst/>
            <a:cxnLst/>
            <a:rect l="l" t="t" r="r" b="b"/>
            <a:pathLst>
              <a:path w="3227827" h="3698167">
                <a:moveTo>
                  <a:pt x="0" y="0"/>
                </a:moveTo>
                <a:lnTo>
                  <a:pt x="3227826" y="0"/>
                </a:lnTo>
                <a:lnTo>
                  <a:pt x="3227826" y="3698167"/>
                </a:lnTo>
                <a:lnTo>
                  <a:pt x="0" y="3698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14484729" y="3482522"/>
            <a:ext cx="3055437" cy="3321955"/>
          </a:xfrm>
          <a:custGeom>
            <a:avLst/>
            <a:gdLst/>
            <a:ahLst/>
            <a:cxnLst/>
            <a:rect l="l" t="t" r="r" b="b"/>
            <a:pathLst>
              <a:path w="3055437" h="3321955">
                <a:moveTo>
                  <a:pt x="0" y="0"/>
                </a:moveTo>
                <a:lnTo>
                  <a:pt x="3055437" y="0"/>
                </a:lnTo>
                <a:lnTo>
                  <a:pt x="3055437" y="3321956"/>
                </a:lnTo>
                <a:lnTo>
                  <a:pt x="0" y="3321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4394330" y="6804478"/>
            <a:ext cx="3318226" cy="2958666"/>
          </a:xfrm>
          <a:custGeom>
            <a:avLst/>
            <a:gdLst/>
            <a:ahLst/>
            <a:cxnLst/>
            <a:rect l="l" t="t" r="r" b="b"/>
            <a:pathLst>
              <a:path w="3318226" h="2958666">
                <a:moveTo>
                  <a:pt x="0" y="0"/>
                </a:moveTo>
                <a:lnTo>
                  <a:pt x="3318225" y="0"/>
                </a:lnTo>
                <a:lnTo>
                  <a:pt x="3318225" y="2958665"/>
                </a:lnTo>
                <a:lnTo>
                  <a:pt x="0" y="29586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462435" y="6824806"/>
            <a:ext cx="12768852" cy="673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41"/>
              </a:lnSpc>
            </a:pPr>
            <a:r>
              <a:rPr lang="en-US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Khayretdinova, M. et al. Predicting age from resting-state scalp EEG signals with deep convolutional neural networks on TD-brain dataset. (2022).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2435" y="7803070"/>
            <a:ext cx="10957900" cy="63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73"/>
              </a:lnSpc>
            </a:pPr>
            <a:r>
              <a:rPr lang="en-US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Denis A. Engemann et al. “A reusable benchmark of brain-age prediction from M/EEG restingstate signals”(2022).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2435" y="9055708"/>
            <a:ext cx="11793743" cy="59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2"/>
              </a:lnSpc>
            </a:pPr>
            <a:r>
              <a:rPr lang="en-US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Obada Al Zoubi et al. “Predicting age from brain EEG signals-a machine learning approach”. (2018).</a:t>
            </a:r>
          </a:p>
          <a:p>
            <a:pPr marL="0" lvl="0" indent="0" algn="l">
              <a:lnSpc>
                <a:spcPts val="2142"/>
              </a:lnSpc>
            </a:pPr>
            <a:endParaRPr lang="en-US" sz="210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699672" y="9191625"/>
            <a:ext cx="246919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912</Words>
  <Application>Microsoft Office PowerPoint</Application>
  <PresentationFormat>Personalizado</PresentationFormat>
  <Paragraphs>195</Paragraphs>
  <Slides>51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9" baseType="lpstr">
      <vt:lpstr>Open Sans Bold</vt:lpstr>
      <vt:lpstr>Calibri</vt:lpstr>
      <vt:lpstr>Times New Roman Bold</vt:lpstr>
      <vt:lpstr>Times New Roman Italics</vt:lpstr>
      <vt:lpstr>Times New Roman</vt:lpstr>
      <vt:lpstr>Open Sans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Brain_Age</dc:title>
  <cp:lastModifiedBy>Felipe Carriel</cp:lastModifiedBy>
  <cp:revision>2</cp:revision>
  <dcterms:created xsi:type="dcterms:W3CDTF">2006-08-16T00:00:00Z</dcterms:created>
  <dcterms:modified xsi:type="dcterms:W3CDTF">2024-08-30T20:55:53Z</dcterms:modified>
  <dc:identifier>DAGMqQIqhu4</dc:identifier>
</cp:coreProperties>
</file>